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1" r:id="rId5"/>
    <p:sldId id="272" r:id="rId6"/>
    <p:sldId id="273" r:id="rId7"/>
    <p:sldId id="295" r:id="rId8"/>
    <p:sldId id="274" r:id="rId9"/>
    <p:sldId id="275" r:id="rId10"/>
    <p:sldId id="276" r:id="rId11"/>
    <p:sldId id="277" r:id="rId12"/>
    <p:sldId id="294" r:id="rId13"/>
    <p:sldId id="279" r:id="rId14"/>
    <p:sldId id="281" r:id="rId15"/>
    <p:sldId id="278" r:id="rId16"/>
    <p:sldId id="280" r:id="rId17"/>
    <p:sldId id="283" r:id="rId18"/>
    <p:sldId id="282" r:id="rId19"/>
    <p:sldId id="284" r:id="rId20"/>
    <p:sldId id="285" r:id="rId21"/>
    <p:sldId id="296" r:id="rId22"/>
    <p:sldId id="287" r:id="rId23"/>
    <p:sldId id="292" r:id="rId24"/>
    <p:sldId id="293" r:id="rId25"/>
    <p:sldId id="286" r:id="rId26"/>
    <p:sldId id="288" r:id="rId27"/>
    <p:sldId id="289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2F2F2"/>
    <a:srgbClr val="FFF2CC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662" y="-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8F34E1-3481-49B4-8AB7-12D546813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0A9AD93-794F-4B06-AE22-EE602AF579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4479FF-2E88-4672-929B-89D1F032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77A9BF-89F3-40E9-B501-5C660160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3261FB-B7CE-4CDA-8D8D-34258240E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2670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0C332A-748E-481F-AF07-F29B5E33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3FB112C-773C-447A-9485-A097D0D87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3F0288-7856-403B-9B5A-1AA6C41D7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14232EB-79CA-4977-B38C-2979D854E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0CF347-BB25-4E37-AC09-B2566DC52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8271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0A82E62-CFF6-4302-9FCD-AAB525BE8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F198F39-E211-468F-8E6B-421ECFBF2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EDA0A9-6082-48B5-8A40-E80904A2A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376A8A-9E1E-4D58-B20C-4D3C9379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8DC1E8-E6F9-4737-B935-C452A3D9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0460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6FC6C9-4F00-40B1-A243-59F5F4D7D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9CC7A5-30EA-4EA1-9DB0-B90B32E16F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339FF-44BE-43B1-8303-0CE6C2CFD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300032-C81C-46D2-8E48-69E38FDF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199920-D0E6-4A2E-A433-8252B478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3494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4F7D04-5DB0-4FE1-B26D-3DB89573B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2D2793-C8E0-4CCB-A8BB-99B605988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219D72-1D05-4464-B417-96C26377E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CE58E6-0AE1-45E7-8570-18586EE83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4E831-FAE5-4C69-91A0-D82CC5428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62936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EA78B-E695-4DF1-9270-BF12D8CD0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6286FA-F517-4040-B1CF-447F2F8390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1D7BE2-A0E5-431A-AC1F-68CEF6E32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E6FC4AC-162E-4CA3-AB0D-ADA3284A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DE32C8-0538-4DEC-9B74-DC2A9CA59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3F31596-30DE-4BA7-8285-EE8D9431B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2909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6229E1-29EC-4CBD-9941-E6633C0A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9A3A34-55D2-48DB-88DD-A8DC9E084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FB1EFA-829D-44DF-96DB-C3E42CBEA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9C2F514-28C0-4BBC-B3A7-496626A535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C97D918-D7A6-4411-B075-140A69E53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BC9C96-37E0-4218-8ECE-577EDAF1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BB9C6C3-A022-4891-B7FB-30DBA5DD4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EA8EDBD-070D-4309-B3A6-17FD140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1669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C38A59-3E19-43E4-A418-C78AB7EF6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2CF28D1-C539-4925-A689-BFF5074CB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A0B1AC-E367-426B-BD89-57C877BE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ABDF60-1156-4A0C-83F8-FEBC9056B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36358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7F80F9A-DD60-4D49-9D90-D40C56212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EB68517-DC15-4407-B98E-E4A1554F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25B032-86C4-482C-A7ED-37BDB5ED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178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5653E9-118D-41A4-83ED-C7014D4DC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DF9DD8-22A2-4C62-B6D0-BB10A0CD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E790CEF-FAE1-4173-9BBB-69C5342E8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22CFED8-CCBF-47D5-A11A-74069F068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253A74-2937-47B6-A35D-76445896C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A1F842B-E2D4-44E6-81A1-4ADB04CF1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74120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C8C41-FDFC-4D65-82FA-2C9168E3A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7EE8488-E170-4EA8-8F36-4D11B690CB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C8BC13F-FC4D-46CF-B3B6-6B15861BE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C3166DD-4BCD-4CAF-AEB2-81F3248BA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48CF9C1-D2A1-45EE-8AC1-1BF8C2DE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B82F7A5-9BD0-4CC1-93A9-02D1ED95E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4764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6C4D19E-A9C8-43CF-8A10-C99088B2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75D594-8339-4A24-8841-A7CB6C253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97CAC1-687F-4E6B-95A2-F054E2C67D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60F7D-2F8D-44CA-A3BE-B8584BF0F240}" type="datetimeFigureOut">
              <a:rPr lang="de-AT" smtClean="0"/>
              <a:t>23.03.2026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B9C21C-B049-4670-9436-573764EA7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056BD9-14E1-47EF-A7E5-AABB8E1F5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FC52D-7FB0-470C-8E9D-CACCDEEA9AA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3467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2" y="2217395"/>
            <a:ext cx="11831216" cy="1287622"/>
          </a:xfrm>
        </p:spPr>
        <p:txBody>
          <a:bodyPr>
            <a:noAutofit/>
          </a:bodyPr>
          <a:lstStyle/>
          <a:p>
            <a:r>
              <a:rPr lang="de-AT" sz="11500" dirty="0">
                <a:solidFill>
                  <a:srgbClr val="0070C0"/>
                </a:solidFill>
                <a:latin typeface="Brunei" panose="030F0504020202020204" pitchFamily="66" charset="0"/>
              </a:rPr>
              <a:t>Energie im Alltag</a:t>
            </a: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02120DAE-300B-47D7-86ED-3B6346BDAB6F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612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E051AB4A-AC15-43BF-BF38-426D093DDFD1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000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C:\Users\medien\AppData\Local\Microsoft\Windows\INetCache\Content.Word\044-biogas-plant.png">
            <a:extLst>
              <a:ext uri="{FF2B5EF4-FFF2-40B4-BE49-F238E27FC236}">
                <a16:creationId xmlns:a16="http://schemas.microsoft.com/office/drawing/2014/main" id="{AFE99DA1-4A9D-412E-9CEC-986F4F3CC502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0772" y="4456791"/>
            <a:ext cx="2160000" cy="21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324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Photovoltaik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http://www.photovoltaik.org/sites/default/files/styles/content/public/bilder/photovoltaik-einfamilienhaus.jpg?itok=mMpg8idh">
            <a:extLst>
              <a:ext uri="{FF2B5EF4-FFF2-40B4-BE49-F238E27FC236}">
                <a16:creationId xmlns:a16="http://schemas.microsoft.com/office/drawing/2014/main" id="{AE7E172A-1ABE-4C0C-9E88-B9AD8750C0A1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309" y="1948391"/>
            <a:ext cx="28080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8" descr="http://www.photovoltaik.org/sites/default/files/styles/content/public/bilder/photovoltaik-mehrfamilienhaus.jpg?itok=3NnCiBi9">
            <a:extLst>
              <a:ext uri="{FF2B5EF4-FFF2-40B4-BE49-F238E27FC236}">
                <a16:creationId xmlns:a16="http://schemas.microsoft.com/office/drawing/2014/main" id="{E64E323A-F205-41CF-AE3C-88E0B8D6F279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0001" y="1948391"/>
            <a:ext cx="28080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9" descr="Schweinemaststall mit großflächiger PV-Anlage">
            <a:extLst>
              <a:ext uri="{FF2B5EF4-FFF2-40B4-BE49-F238E27FC236}">
                <a16:creationId xmlns:a16="http://schemas.microsoft.com/office/drawing/2014/main" id="{6CA5F69C-F7C6-4D83-8321-C0CF5CE292DA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0693" y="1928711"/>
            <a:ext cx="28080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 descr="http://www.photovoltaik.org/sites/default/files/styles/content/public/bilder/photovoltaik-freiflaechenanlage.jpg?itok=M6ubj8W5">
            <a:extLst>
              <a:ext uri="{FF2B5EF4-FFF2-40B4-BE49-F238E27FC236}">
                <a16:creationId xmlns:a16="http://schemas.microsoft.com/office/drawing/2014/main" id="{64CB893F-EDAD-4AA9-A33D-5EF8DEBD183B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310" y="4029088"/>
            <a:ext cx="28080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2" descr="http://www.photovoltaik.org/sites/default/files/styles/content/public/bilder/photovoltaik_parkplatz.jpg?itok=-V-DZCV4">
            <a:extLst>
              <a:ext uri="{FF2B5EF4-FFF2-40B4-BE49-F238E27FC236}">
                <a16:creationId xmlns:a16="http://schemas.microsoft.com/office/drawing/2014/main" id="{E9198DAE-8C4E-4D2F-B2F7-92B8BA2687EE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76"/>
          <a:stretch/>
        </p:blipFill>
        <p:spPr bwMode="auto">
          <a:xfrm>
            <a:off x="3990000" y="4036391"/>
            <a:ext cx="28080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AA0DCA2B-E487-4447-874A-533647605D7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2000" y="4339180"/>
            <a:ext cx="2520000" cy="25188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DE31B37-9888-4806-AA4E-C7DBF4F704AE}"/>
              </a:ext>
            </a:extLst>
          </p:cNvPr>
          <p:cNvGrpSpPr/>
          <p:nvPr/>
        </p:nvGrpSpPr>
        <p:grpSpPr>
          <a:xfrm rot="21023363">
            <a:off x="6969741" y="4253784"/>
            <a:ext cx="3049905" cy="1271502"/>
            <a:chOff x="9003088" y="2392916"/>
            <a:chExt cx="3049905" cy="1271502"/>
          </a:xfrm>
        </p:grpSpPr>
        <p:sp>
          <p:nvSpPr>
            <p:cNvPr id="15" name="Textfeld 2">
              <a:extLst>
                <a:ext uri="{FF2B5EF4-FFF2-40B4-BE49-F238E27FC236}">
                  <a16:creationId xmlns:a16="http://schemas.microsoft.com/office/drawing/2014/main" id="{E9AD80D3-4187-437E-976A-F6D02C25D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3088" y="2392916"/>
              <a:ext cx="3049905" cy="12715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AT" sz="12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br>
                <a:rPr lang="de-AT" sz="12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de-AT" sz="12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Interessante Info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AT" sz="1400" dirty="0">
                  <a:effectLst/>
                  <a:latin typeface="Brunei" panose="030F05040202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Studien gehen davon aus, dass 2050 30%-50% des weltweiten Strombedarfs durch Photovoltaik gedeckt wird! </a:t>
              </a:r>
              <a:endParaRPr lang="de-AT" dirty="0">
                <a:effectLst/>
                <a:latin typeface="Brunei" panose="030F05040202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Grafik 16" descr="C:\Users\medien\AppData\Local\Microsoft\Windows\INetCache\Content.Word\light-bulb.png">
              <a:extLst>
                <a:ext uri="{FF2B5EF4-FFF2-40B4-BE49-F238E27FC236}">
                  <a16:creationId xmlns:a16="http://schemas.microsoft.com/office/drawing/2014/main" id="{98A270D1-FAEC-4A9A-9FC8-44260C2DB18B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1211" y="2448302"/>
              <a:ext cx="359410" cy="35941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02317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Photovoltaik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 descr="Ähnliches Foto">
            <a:extLst>
              <a:ext uri="{FF2B5EF4-FFF2-40B4-BE49-F238E27FC236}">
                <a16:creationId xmlns:a16="http://schemas.microsoft.com/office/drawing/2014/main" id="{7ACA1F11-8AFF-4FA7-86A0-3C1FE25873C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3896"/>
            <a:ext cx="6768115" cy="52141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8C871B48-7E4B-418C-988B-B1A06BDC53D5}"/>
              </a:ext>
            </a:extLst>
          </p:cNvPr>
          <p:cNvSpPr/>
          <p:nvPr/>
        </p:nvSpPr>
        <p:spPr>
          <a:xfrm>
            <a:off x="6721151" y="2573114"/>
            <a:ext cx="5470849" cy="333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Solarpanels nehmen die Sonnenstrahlen auf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Wechselrichtiger wandelt die Gleichspannung vor der Einspeisung um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Zählt wieviel Energie ins öffentliche Netz eingespeist wird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Öffentliches Stromnetz – dort bekommen alle ihren Strom her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Dient dazu, den Strom, der aus dem Netz bezogen wird, zu erfassen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de-AT" dirty="0">
                <a:latin typeface="Brunei" panose="030F05040202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Sämtliche Geräte, die Strom verbrauchen (Fernseher, Ladegerät, Playstation, …)</a:t>
            </a:r>
            <a:endParaRPr lang="de-AT" dirty="0">
              <a:latin typeface="Brunei" panose="030F05040202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593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Solarthermie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0BB9AEF-6D9F-4086-AF16-4A7D5BF2547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2000" y="4338000"/>
            <a:ext cx="2520000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2329573"/>
            <a:ext cx="8589211" cy="2844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60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Wo nutzt man das?</a:t>
            </a:r>
            <a:r>
              <a:rPr lang="de-AT" sz="6000" dirty="0">
                <a:solidFill>
                  <a:srgbClr val="0070C0"/>
                </a:solidFill>
                <a:latin typeface="Brunei" panose="030F0504020202020204" pitchFamily="66" charset="0"/>
                <a:ea typeface="+mj-ea"/>
                <a:cs typeface="+mj-cs"/>
              </a:rPr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Gebäudeheizung und Warmwasserbereitung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Pools und Schwimmbäder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Solar-/Campingduschen (stark vereinfacht)</a:t>
            </a:r>
          </a:p>
        </p:txBody>
      </p:sp>
    </p:spTree>
    <p:extLst>
      <p:ext uri="{BB962C8B-B14F-4D97-AF65-F5344CB8AC3E}">
        <p14:creationId xmlns:p14="http://schemas.microsoft.com/office/powerpoint/2010/main" val="1887600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Solarthermie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https://www.solaranlage-ratgeber.de/wp-content/uploads/images/infografiken/solarthermie-fumktionsweise-gross-unendlich-viel-energie.jpg">
            <a:extLst>
              <a:ext uri="{FF2B5EF4-FFF2-40B4-BE49-F238E27FC236}">
                <a16:creationId xmlns:a16="http://schemas.microsoft.com/office/drawing/2014/main" id="{C8015C23-4CB9-4FF9-90A1-9A8FF3A72FF0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604" y="1657147"/>
            <a:ext cx="7344644" cy="4890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1432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Windenergie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1C3D7193-929C-4A70-8AD9-BFCDA534A172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2000" y="4338000"/>
            <a:ext cx="252000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2" descr="Bildergebnis für windenergie">
            <a:extLst>
              <a:ext uri="{FF2B5EF4-FFF2-40B4-BE49-F238E27FC236}">
                <a16:creationId xmlns:a16="http://schemas.microsoft.com/office/drawing/2014/main" id="{847620D4-1E5E-4500-B396-33D98BDAA5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651" y="2213888"/>
            <a:ext cx="3600000" cy="27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13" descr="Bildergebnis für windenergie">
            <a:extLst>
              <a:ext uri="{FF2B5EF4-FFF2-40B4-BE49-F238E27FC236}">
                <a16:creationId xmlns:a16="http://schemas.microsoft.com/office/drawing/2014/main" id="{72C455DD-7BC2-449D-AEA3-6FE7B0A64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1851" y="1635654"/>
            <a:ext cx="3600000" cy="2676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rafik 14" descr="Bildergebnis für windenergie">
            <a:extLst>
              <a:ext uri="{FF2B5EF4-FFF2-40B4-BE49-F238E27FC236}">
                <a16:creationId xmlns:a16="http://schemas.microsoft.com/office/drawing/2014/main" id="{FCFF71DE-9472-45FA-A4E4-2C2F6106AA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9545" y="1635654"/>
            <a:ext cx="3600000" cy="208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Grafik 15" descr="Ähnliches Foto">
            <a:extLst>
              <a:ext uri="{FF2B5EF4-FFF2-40B4-BE49-F238E27FC236}">
                <a16:creationId xmlns:a16="http://schemas.microsoft.com/office/drawing/2014/main" id="{5B1A47E6-844A-4CCD-8E9B-E6602F207F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8456" y="4095540"/>
            <a:ext cx="3600000" cy="2676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5421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Windenergie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2329573"/>
            <a:ext cx="8828058" cy="38540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Vorteile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zeitlich unbegrenzt verfügbar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nahezu keine Umweltbelastung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vergleichsweise kostengünstig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wichtiges Mittel im Kampf gegen die globale </a:t>
            </a:r>
            <a:b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</a:br>
            <a:r>
              <a:rPr lang="de-AT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Erwärmung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BFD28BF5-8E98-4DBB-8AE2-A832E1DF1C22}"/>
              </a:ext>
            </a:extLst>
          </p:cNvPr>
          <p:cNvGrpSpPr/>
          <p:nvPr/>
        </p:nvGrpSpPr>
        <p:grpSpPr>
          <a:xfrm rot="21023363">
            <a:off x="7997835" y="1956369"/>
            <a:ext cx="4032913" cy="2270750"/>
            <a:chOff x="8996822" y="2101965"/>
            <a:chExt cx="2821273" cy="1853401"/>
          </a:xfrm>
        </p:grpSpPr>
        <p:sp>
          <p:nvSpPr>
            <p:cNvPr id="9" name="Textfeld 2">
              <a:extLst>
                <a:ext uri="{FF2B5EF4-FFF2-40B4-BE49-F238E27FC236}">
                  <a16:creationId xmlns:a16="http://schemas.microsoft.com/office/drawing/2014/main" id="{FBEFFEB9-C45D-4F27-AD1F-620E7E545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3088" y="2101965"/>
              <a:ext cx="2815007" cy="185340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b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Interessante Info</a:t>
              </a:r>
              <a:endPara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DE" dirty="0">
                  <a:latin typeface="Brunei" panose="030F05040202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Windenergie wird seit dem Mittelalter genutzt, damals z.B. in Mühlen.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DE" dirty="0">
                  <a:latin typeface="Brunei" panose="030F05040202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Theoretisch könnten wir heutzutage den weltweiten Energiebedarf komplett mit Windenergie abdecken!</a:t>
              </a:r>
            </a:p>
          </p:txBody>
        </p:sp>
        <p:pic>
          <p:nvPicPr>
            <p:cNvPr id="10" name="Grafik 9" descr="C:\Users\medien\AppData\Local\Microsoft\Windows\INetCache\Content.Word\light-bulb.png">
              <a:extLst>
                <a:ext uri="{FF2B5EF4-FFF2-40B4-BE49-F238E27FC236}">
                  <a16:creationId xmlns:a16="http://schemas.microsoft.com/office/drawing/2014/main" id="{C9611A71-021A-4ADE-88ED-52BFB84FD45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6822" y="2156832"/>
              <a:ext cx="359410" cy="35941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rafik 11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1C3D7193-929C-4A70-8AD9-BFCDA534A172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2000" y="4338000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919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Bioenergie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2662507" y="2199121"/>
            <a:ext cx="3932487" cy="2844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60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Was ist das?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Holz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AT" sz="36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Biogas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de-DE" sz="36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B</a:t>
            </a:r>
            <a:r>
              <a:rPr lang="de-AT" sz="3600" dirty="0" err="1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iodiesel</a:t>
            </a:r>
            <a:endParaRPr lang="de-AT" sz="3600" dirty="0">
              <a:solidFill>
                <a:schemeClr val="accent6"/>
              </a:solidFill>
              <a:latin typeface="Brunei" panose="030F0504020202020204" pitchFamily="66" charset="0"/>
              <a:ea typeface="+mj-ea"/>
              <a:cs typeface="+mj-cs"/>
            </a:endParaRPr>
          </a:p>
        </p:txBody>
      </p:sp>
      <p:pic>
        <p:nvPicPr>
          <p:cNvPr id="6" name="Grafik 5" descr="C:\Users\medien\AppData\Local\Microsoft\Windows\INetCache\Content.Word\044-biogas-plant.png">
            <a:extLst>
              <a:ext uri="{FF2B5EF4-FFF2-40B4-BE49-F238E27FC236}">
                <a16:creationId xmlns:a16="http://schemas.microsoft.com/office/drawing/2014/main" id="{D1FD72B4-5BAB-4CD6-8DD0-F6FDC8337E87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2000" y="4338000"/>
            <a:ext cx="2520000" cy="252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979659B-7F3A-4ED3-8B1F-F7116795AE71}"/>
              </a:ext>
            </a:extLst>
          </p:cNvPr>
          <p:cNvGrpSpPr/>
          <p:nvPr/>
        </p:nvGrpSpPr>
        <p:grpSpPr>
          <a:xfrm rot="21023363">
            <a:off x="7853758" y="2564525"/>
            <a:ext cx="3925053" cy="1575431"/>
            <a:chOff x="9003088" y="2240952"/>
            <a:chExt cx="3049905" cy="1575431"/>
          </a:xfrm>
        </p:grpSpPr>
        <p:sp>
          <p:nvSpPr>
            <p:cNvPr id="9" name="Textfeld 2">
              <a:extLst>
                <a:ext uri="{FF2B5EF4-FFF2-40B4-BE49-F238E27FC236}">
                  <a16:creationId xmlns:a16="http://schemas.microsoft.com/office/drawing/2014/main" id="{337052F9-A885-4D8F-9200-6F350221E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3088" y="2240952"/>
              <a:ext cx="3049905" cy="1575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b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Interessante Info</a:t>
              </a:r>
              <a:endPara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DE" dirty="0">
                  <a:latin typeface="Brunei" panose="030F05040202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 etwa 3% der weltweiten Agrarfläche wird für den Anbau von Bioenergie genutzt.</a:t>
              </a:r>
            </a:p>
          </p:txBody>
        </p:sp>
        <p:pic>
          <p:nvPicPr>
            <p:cNvPr id="10" name="Grafik 9" descr="C:\Users\medien\AppData\Local\Microsoft\Windows\INetCache\Content.Word\light-bulb.png">
              <a:extLst>
                <a:ext uri="{FF2B5EF4-FFF2-40B4-BE49-F238E27FC236}">
                  <a16:creationId xmlns:a16="http://schemas.microsoft.com/office/drawing/2014/main" id="{19FE441F-9146-42C1-B701-E2C61DE850D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7071" y="2448788"/>
              <a:ext cx="359410" cy="35941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62889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Bioenergie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 descr="Bildergebnis für pelletheizung">
            <a:extLst>
              <a:ext uri="{FF2B5EF4-FFF2-40B4-BE49-F238E27FC236}">
                <a16:creationId xmlns:a16="http://schemas.microsoft.com/office/drawing/2014/main" id="{04FAF789-08B3-404F-89D2-606853E35E0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629" y="1705795"/>
            <a:ext cx="7801824" cy="49865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728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042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Green Energy Berufe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2021663"/>
            <a:ext cx="11436048" cy="2635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66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Energietechniker*in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AT" sz="44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Energietechniker*innen kümmern sich darum, </a:t>
            </a:r>
            <a:br>
              <a:rPr lang="de-AT" sz="44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</a:br>
            <a:r>
              <a:rPr lang="de-AT" sz="44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dass Strom erzeugt und sicher verteilt wird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4DE749B-BFA1-45B7-9F18-3AE673863815}"/>
              </a:ext>
            </a:extLst>
          </p:cNvPr>
          <p:cNvGrpSpPr/>
          <p:nvPr/>
        </p:nvGrpSpPr>
        <p:grpSpPr>
          <a:xfrm rot="21023363">
            <a:off x="8022572" y="4885928"/>
            <a:ext cx="3936399" cy="1575431"/>
            <a:chOff x="8994272" y="2240952"/>
            <a:chExt cx="3058721" cy="1575431"/>
          </a:xfrm>
        </p:grpSpPr>
        <p:sp>
          <p:nvSpPr>
            <p:cNvPr id="6" name="Textfeld 2">
              <a:extLst>
                <a:ext uri="{FF2B5EF4-FFF2-40B4-BE49-F238E27FC236}">
                  <a16:creationId xmlns:a16="http://schemas.microsoft.com/office/drawing/2014/main" id="{38A4CC13-DCB0-4C09-933F-B527D2C39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3088" y="2240952"/>
              <a:ext cx="3049905" cy="1575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b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de-AT" sz="1600" b="1" dirty="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Interessante Info</a:t>
              </a:r>
              <a:endPara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de-DE" dirty="0">
                  <a:latin typeface="Brunei" panose="030F05040202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Energietechniker*in ist eigentlich nicht ein einziger Beruf, sondern viele verschiedene! </a:t>
              </a:r>
            </a:p>
          </p:txBody>
        </p:sp>
        <p:pic>
          <p:nvPicPr>
            <p:cNvPr id="7" name="Grafik 6" descr="C:\Users\medien\AppData\Local\Microsoft\Windows\INetCache\Content.Word\light-bulb.png">
              <a:extLst>
                <a:ext uri="{FF2B5EF4-FFF2-40B4-BE49-F238E27FC236}">
                  <a16:creationId xmlns:a16="http://schemas.microsoft.com/office/drawing/2014/main" id="{EBEC519A-6A9C-4FF6-84B3-17E7A901C5E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4272" y="2472995"/>
              <a:ext cx="359410" cy="35941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24452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8000" dirty="0">
                <a:solidFill>
                  <a:srgbClr val="0070C0"/>
                </a:solidFill>
                <a:latin typeface="Brunei" panose="030F0504020202020204" pitchFamily="66" charset="0"/>
              </a:rPr>
              <a:t>Worum geht es?</a:t>
            </a:r>
            <a:endParaRPr lang="de-AT" sz="239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41A33A8-4DC4-4B5A-BB4F-D405C22DCD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AT" sz="6000" dirty="0">
              <a:solidFill>
                <a:srgbClr val="0070C0"/>
              </a:solidFill>
              <a:latin typeface="Brunei" panose="030F0504020202020204" pitchFamily="66" charset="0"/>
            </a:endParaRPr>
          </a:p>
          <a:p>
            <a:r>
              <a:rPr lang="de-AT" sz="6000" dirty="0">
                <a:solidFill>
                  <a:srgbClr val="0070C0"/>
                </a:solidFill>
                <a:latin typeface="Brunei" panose="030F0504020202020204" pitchFamily="66" charset="0"/>
              </a:rPr>
              <a:t>Projekt: </a:t>
            </a:r>
            <a:r>
              <a:rPr lang="de-AT" sz="6000" dirty="0" err="1">
                <a:solidFill>
                  <a:srgbClr val="0070C0"/>
                </a:solidFill>
                <a:latin typeface="Brunei" panose="030F0504020202020204" pitchFamily="66" charset="0"/>
              </a:rPr>
              <a:t>NextGEn</a:t>
            </a:r>
            <a:endParaRPr lang="de-AT" sz="6000" dirty="0">
              <a:solidFill>
                <a:srgbClr val="0070C0"/>
              </a:solidFill>
              <a:latin typeface="Brunei" panose="030F0504020202020204" pitchFamily="66" charset="0"/>
            </a:endParaRPr>
          </a:p>
          <a:p>
            <a:r>
              <a:rPr lang="de-DE" sz="6000" dirty="0">
                <a:solidFill>
                  <a:srgbClr val="0070C0"/>
                </a:solidFill>
                <a:latin typeface="Brunei" panose="030F0504020202020204" pitchFamily="66" charset="0"/>
              </a:rPr>
              <a:t>W</a:t>
            </a:r>
            <a:r>
              <a:rPr lang="de-AT" sz="6000" dirty="0">
                <a:solidFill>
                  <a:srgbClr val="0070C0"/>
                </a:solidFill>
                <a:latin typeface="Brunei" panose="030F0504020202020204" pitchFamily="66" charset="0"/>
              </a:rPr>
              <a:t>er sind wir eigentlich?</a:t>
            </a:r>
          </a:p>
          <a:p>
            <a:r>
              <a:rPr lang="de-DE" sz="6000" dirty="0">
                <a:solidFill>
                  <a:srgbClr val="0070C0"/>
                </a:solidFill>
                <a:latin typeface="Brunei" panose="030F0504020202020204" pitchFamily="66" charset="0"/>
              </a:rPr>
              <a:t>W</a:t>
            </a:r>
            <a:r>
              <a:rPr lang="de-AT" sz="6000" dirty="0" err="1">
                <a:solidFill>
                  <a:srgbClr val="0070C0"/>
                </a:solidFill>
                <a:latin typeface="Brunei" panose="030F0504020202020204" pitchFamily="66" charset="0"/>
              </a:rPr>
              <a:t>as</a:t>
            </a:r>
            <a:r>
              <a:rPr lang="de-AT" sz="6000" dirty="0">
                <a:solidFill>
                  <a:srgbClr val="0070C0"/>
                </a:solidFill>
                <a:latin typeface="Brunei" panose="030F0504020202020204" pitchFamily="66" charset="0"/>
              </a:rPr>
              <a:t> machen wir heute?</a:t>
            </a:r>
            <a:endParaRPr lang="de-AT" sz="6000" dirty="0"/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8898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344390F-DE64-4631-A782-41B531A0C2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2" r="6461" b="4475"/>
          <a:stretch/>
        </p:blipFill>
        <p:spPr>
          <a:xfrm>
            <a:off x="2416628" y="1079119"/>
            <a:ext cx="7200000" cy="5684511"/>
          </a:xfrm>
          <a:prstGeom prst="rect">
            <a:avLst/>
          </a:prstGeom>
        </p:spPr>
      </p:pic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7638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D5AC240-BEC7-4727-AC37-764A96B3A9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1" r="4623"/>
          <a:stretch/>
        </p:blipFill>
        <p:spPr>
          <a:xfrm>
            <a:off x="2313995" y="997892"/>
            <a:ext cx="7200000" cy="5214367"/>
          </a:xfrm>
          <a:prstGeom prst="rect">
            <a:avLst/>
          </a:prstGeom>
        </p:spPr>
      </p:pic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3607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Green Energy Berufe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2021663"/>
            <a:ext cx="11436048" cy="410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54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Wo arbeiten Energietechniker*innen?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In der Industrie und in Betrieben, die Strom erzeugen und verteilen.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Im Bereich Funk, Fernsehen und Telekommunikation, wo Strom für Sender und Geräte wichtig ist.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Bei Stromversorgern, die Haushalte und Firmen mit Energie beliefern.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Im Bereich Forschung und Entwicklung, wo neue Technologien für eine bessere Energienutzung erforscht werden.</a:t>
            </a:r>
          </a:p>
        </p:txBody>
      </p:sp>
    </p:spTree>
    <p:extLst>
      <p:ext uri="{BB962C8B-B14F-4D97-AF65-F5344CB8AC3E}">
        <p14:creationId xmlns:p14="http://schemas.microsoft.com/office/powerpoint/2010/main" val="291190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Green Energy Berufe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2021663"/>
            <a:ext cx="11436048" cy="4325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54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Welche Fachgebiete gibt es?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Elektrotechnik – Alles rund um elektrische Energie und Stromkreise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Leistungselektronik – Wie man Strom effizient nutzt und umwandelt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Antriebstechnik – Wie Elektromotoren Maschinen antreiben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Automatisierungstechnik – Maschinen, die selbstständig arbeiten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Maschinenbau – Wie Maschinen und Anlagen gebaut werden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Physik &amp; Umwelttechnik – Nachhaltige Energienutzung</a:t>
            </a:r>
          </a:p>
        </p:txBody>
      </p:sp>
    </p:spTree>
    <p:extLst>
      <p:ext uri="{BB962C8B-B14F-4D97-AF65-F5344CB8AC3E}">
        <p14:creationId xmlns:p14="http://schemas.microsoft.com/office/powerpoint/2010/main" val="1457958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Green Energy Berufe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1F8905B7-5534-4A0A-9FFD-ED96FA1491C3}"/>
              </a:ext>
            </a:extLst>
          </p:cNvPr>
          <p:cNvSpPr/>
          <p:nvPr/>
        </p:nvSpPr>
        <p:spPr>
          <a:xfrm>
            <a:off x="516466" y="1927131"/>
            <a:ext cx="11436048" cy="4443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Gebäudetechnik – Klimaanlagen, Wärmepumpen und Lüftungsanlagen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Kraftwerke &amp; Hochspannungsanlagen – Stromerzeugung in großen Anlagen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Photovoltaik – Energie aus Sonnenlicht gewinnen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Windkrafttechnik – Strom aus Windenergie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Leitungstechnik – Transport von Strom oder Gas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Biomasseanlagen – Energie aus Pflanzen und organischen Stoffen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Energiebilanzen erstellen – Gebäude und Anlagen energieeffizient machen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accent2"/>
                </a:solidFill>
                <a:latin typeface="Brunei" panose="030F0504020202020204" pitchFamily="66" charset="0"/>
                <a:ea typeface="+mj-ea"/>
                <a:cs typeface="+mj-cs"/>
              </a:rPr>
              <a:t>Forschung – Entwicklung neuer Technologien für umweltfreundliche Energie</a:t>
            </a:r>
          </a:p>
        </p:txBody>
      </p:sp>
    </p:spTree>
    <p:extLst>
      <p:ext uri="{BB962C8B-B14F-4D97-AF65-F5344CB8AC3E}">
        <p14:creationId xmlns:p14="http://schemas.microsoft.com/office/powerpoint/2010/main" val="1278400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8000" dirty="0">
                <a:solidFill>
                  <a:srgbClr val="0070C0"/>
                </a:solidFill>
                <a:latin typeface="Brunei" panose="030F0504020202020204" pitchFamily="66" charset="0"/>
              </a:rPr>
              <a:t>Eure Zukunft</a:t>
            </a:r>
            <a:endParaRPr lang="de-AT" sz="239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41A33A8-4DC4-4B5A-BB4F-D405C22DCD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sz="6000" dirty="0">
                <a:solidFill>
                  <a:srgbClr val="0070C0"/>
                </a:solidFill>
                <a:latin typeface="Brunei" panose="030F0504020202020204" pitchFamily="66" charset="0"/>
              </a:rPr>
              <a:t>Was möchtet ihr später arbeiten?</a:t>
            </a:r>
          </a:p>
          <a:p>
            <a:r>
              <a:rPr lang="de-DE" sz="6000" dirty="0">
                <a:solidFill>
                  <a:srgbClr val="0070C0"/>
                </a:solidFill>
                <a:latin typeface="Brunei" panose="030F0504020202020204" pitchFamily="66" charset="0"/>
              </a:rPr>
              <a:t>Was machen eure Eltern?</a:t>
            </a:r>
          </a:p>
          <a:p>
            <a:r>
              <a:rPr lang="de-DE" sz="6000" dirty="0">
                <a:solidFill>
                  <a:srgbClr val="0070C0"/>
                </a:solidFill>
                <a:latin typeface="Brunei" panose="030F0504020202020204" pitchFamily="66" charset="0"/>
              </a:rPr>
              <a:t>Wo kommt Energie in eurem Alltag vor?</a:t>
            </a:r>
            <a:endParaRPr lang="de-AT" sz="6000" dirty="0"/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61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06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Erneuerbare 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0C75ECE-3875-42AA-95C2-FED417B4AA5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431" y="2336869"/>
            <a:ext cx="2520000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A50B180-FAFC-41EA-B242-5ED99AD3759B}"/>
              </a:ext>
            </a:extLst>
          </p:cNvPr>
          <p:cNvSpPr/>
          <p:nvPr/>
        </p:nvSpPr>
        <p:spPr>
          <a:xfrm>
            <a:off x="4983615" y="3010708"/>
            <a:ext cx="6048451" cy="1765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Solarthermie</a:t>
            </a:r>
            <a:r>
              <a:rPr lang="de-AT" sz="5400" dirty="0">
                <a:solidFill>
                  <a:srgbClr val="0070C0"/>
                </a:solidFill>
                <a:latin typeface="Brunei" panose="030F0504020202020204" pitchFamily="66" charset="0"/>
                <a:ea typeface="+mj-ea"/>
                <a:cs typeface="+mj-cs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44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Wärme aus Sonnenenergie</a:t>
            </a:r>
            <a:endParaRPr lang="de-AT" sz="2400" dirty="0">
              <a:solidFill>
                <a:schemeClr val="accent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9D925FC-C5CA-431A-8880-38C99442C472}"/>
              </a:ext>
            </a:extLst>
          </p:cNvPr>
          <p:cNvSpPr/>
          <p:nvPr/>
        </p:nvSpPr>
        <p:spPr>
          <a:xfrm>
            <a:off x="573494" y="5265747"/>
            <a:ext cx="1104501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AT" sz="3200" dirty="0">
                <a:latin typeface="Brunei" panose="030F0504020202020204" pitchFamily="66" charset="0"/>
                <a:ea typeface="+mj-ea"/>
                <a:cs typeface="+mj-cs"/>
              </a:rPr>
              <a:t>Hier wird Sonnenlicht in Wärme umgewandelt, z. B. um Wasser für </a:t>
            </a:r>
          </a:p>
          <a:p>
            <a:pPr algn="ctr"/>
            <a:r>
              <a:rPr lang="de-AT" sz="3200" dirty="0">
                <a:latin typeface="Brunei" panose="030F0504020202020204" pitchFamily="66" charset="0"/>
                <a:ea typeface="+mj-ea"/>
                <a:cs typeface="+mj-cs"/>
              </a:rPr>
              <a:t>Heizungen oder Duschen zu erhitzen.</a:t>
            </a:r>
          </a:p>
        </p:txBody>
      </p:sp>
    </p:spTree>
    <p:extLst>
      <p:ext uri="{BB962C8B-B14F-4D97-AF65-F5344CB8AC3E}">
        <p14:creationId xmlns:p14="http://schemas.microsoft.com/office/powerpoint/2010/main" val="3954056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Erneuerbare 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A50B180-FAFC-41EA-B242-5ED99AD3759B}"/>
              </a:ext>
            </a:extLst>
          </p:cNvPr>
          <p:cNvSpPr/>
          <p:nvPr/>
        </p:nvSpPr>
        <p:spPr>
          <a:xfrm>
            <a:off x="4983615" y="3010708"/>
            <a:ext cx="5912196" cy="1765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Photovoltaik</a:t>
            </a:r>
            <a:r>
              <a:rPr lang="de-AT" sz="5400" dirty="0">
                <a:solidFill>
                  <a:srgbClr val="0070C0"/>
                </a:solidFill>
                <a:latin typeface="Brunei" panose="030F0504020202020204" pitchFamily="66" charset="0"/>
                <a:ea typeface="+mj-ea"/>
                <a:cs typeface="+mj-cs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44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Strom aus Sonnenenergie</a:t>
            </a:r>
            <a:endParaRPr lang="de-AT" sz="2400" dirty="0">
              <a:solidFill>
                <a:schemeClr val="accent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Grafik 5" descr="C:\Users\medien\AppData\Local\Microsoft\Windows\INetCache\Content.Word\005-solar-panel-1.png">
            <a:extLst>
              <a:ext uri="{FF2B5EF4-FFF2-40B4-BE49-F238E27FC236}">
                <a16:creationId xmlns:a16="http://schemas.microsoft.com/office/drawing/2014/main" id="{0DF59CF7-6CE5-4B1E-B774-832E030994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3223" y="2257179"/>
            <a:ext cx="2520000" cy="25188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21E690DD-331C-4489-AFCD-EC027B39247E}"/>
              </a:ext>
            </a:extLst>
          </p:cNvPr>
          <p:cNvSpPr/>
          <p:nvPr/>
        </p:nvSpPr>
        <p:spPr>
          <a:xfrm>
            <a:off x="733463" y="5265746"/>
            <a:ext cx="100816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  <a:t>Hier erzeugen Solarzellen direkt Strom aus Sonnenlicht, der </a:t>
            </a:r>
            <a:b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</a:br>
            <a: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  <a:t>für Haushalte oder Firmen genutzt werden kann.</a:t>
            </a:r>
            <a:endParaRPr lang="de-AT" sz="3200" dirty="0">
              <a:latin typeface="Brunei" panose="030F05040202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71561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Erneuerbare 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A50B180-FAFC-41EA-B242-5ED99AD3759B}"/>
              </a:ext>
            </a:extLst>
          </p:cNvPr>
          <p:cNvSpPr/>
          <p:nvPr/>
        </p:nvSpPr>
        <p:spPr>
          <a:xfrm>
            <a:off x="4983615" y="3010708"/>
            <a:ext cx="5864106" cy="1866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Windenergie</a:t>
            </a:r>
            <a:r>
              <a:rPr lang="de-AT" sz="5400" dirty="0">
                <a:solidFill>
                  <a:schemeClr val="accent4"/>
                </a:solidFill>
                <a:latin typeface="Brunei" panose="030F0504020202020204" pitchFamily="66" charset="0"/>
                <a:ea typeface="+mj-ea"/>
                <a:cs typeface="+mj-cs"/>
              </a:rPr>
              <a:t> </a:t>
            </a:r>
            <a:r>
              <a:rPr lang="de-AT" sz="5400" dirty="0">
                <a:solidFill>
                  <a:srgbClr val="0070C0"/>
                </a:solidFill>
                <a:latin typeface="Brunei" panose="030F0504020202020204" pitchFamily="66" charset="0"/>
                <a:ea typeface="+mj-ea"/>
                <a:cs typeface="+mj-cs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1">
                    <a:lumMod val="60000"/>
                    <a:lumOff val="40000"/>
                  </a:schemeClr>
                </a:solidFill>
                <a:latin typeface="Brunei" panose="030F0504020202020204" pitchFamily="66" charset="0"/>
                <a:ea typeface="+mj-ea"/>
                <a:cs typeface="+mj-cs"/>
              </a:rPr>
              <a:t>Strom aus Windkraft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1E690DD-331C-4489-AFCD-EC027B39247E}"/>
              </a:ext>
            </a:extLst>
          </p:cNvPr>
          <p:cNvSpPr/>
          <p:nvPr/>
        </p:nvSpPr>
        <p:spPr>
          <a:xfrm>
            <a:off x="775732" y="5340394"/>
            <a:ext cx="102563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AT" sz="3200" dirty="0">
                <a:latin typeface="Brunei" panose="030F0504020202020204" pitchFamily="66" charset="0"/>
                <a:ea typeface="+mj-ea"/>
                <a:cs typeface="+mj-cs"/>
              </a:rPr>
              <a:t>Hier wird die Kraft des Windes genutzt, um riesige Windräder </a:t>
            </a:r>
            <a:br>
              <a:rPr lang="de-AT" sz="3200" dirty="0">
                <a:latin typeface="Brunei" panose="030F0504020202020204" pitchFamily="66" charset="0"/>
                <a:ea typeface="+mj-ea"/>
                <a:cs typeface="+mj-cs"/>
              </a:rPr>
            </a:br>
            <a:r>
              <a:rPr lang="de-AT" sz="3200" dirty="0">
                <a:latin typeface="Brunei" panose="030F0504020202020204" pitchFamily="66" charset="0"/>
                <a:ea typeface="+mj-ea"/>
                <a:cs typeface="+mj-cs"/>
              </a:rPr>
              <a:t>anzutreiben, die Strom erzeugen.</a:t>
            </a:r>
          </a:p>
        </p:txBody>
      </p:sp>
      <p:pic>
        <p:nvPicPr>
          <p:cNvPr id="7" name="Grafik 6" descr="C:\Users\medien\AppData\Local\Microsoft\Windows\INetCache\Content.Word\001-wind-power.png">
            <a:extLst>
              <a:ext uri="{FF2B5EF4-FFF2-40B4-BE49-F238E27FC236}">
                <a16:creationId xmlns:a16="http://schemas.microsoft.com/office/drawing/2014/main" id="{5D0D141F-8A18-4ED1-ACCF-C794F38447DA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3223" y="2228024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3499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9B327-137A-44D3-84E8-9703A60A1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66" y="310091"/>
            <a:ext cx="10515600" cy="1325563"/>
          </a:xfrm>
        </p:spPr>
        <p:txBody>
          <a:bodyPr>
            <a:noAutofit/>
          </a:bodyPr>
          <a:lstStyle/>
          <a:p>
            <a:r>
              <a:rPr lang="de-DE" sz="6600" dirty="0">
                <a:solidFill>
                  <a:srgbClr val="0070C0"/>
                </a:solidFill>
                <a:latin typeface="Brunei" panose="030F0504020202020204" pitchFamily="66" charset="0"/>
              </a:rPr>
              <a:t>Erneuerbare Energie</a:t>
            </a:r>
            <a:endParaRPr lang="de-AT" sz="16600" dirty="0">
              <a:solidFill>
                <a:srgbClr val="0070C0"/>
              </a:solidFill>
              <a:latin typeface="Brunei" panose="030F0504020202020204" pitchFamily="66" charset="0"/>
            </a:endParaRPr>
          </a:p>
        </p:txBody>
      </p:sp>
      <p:pic>
        <p:nvPicPr>
          <p:cNvPr id="4" name="Bild 1" descr="C:\Users\Prinzessin Paul\AppData\Local\Packages\Microsoft.Windows.Photos_8wekyb3d8bbwe\TempState\ShareServiceTempFolder\Interreg-ATHU_Next GEn_Standard_medium.jpeg">
            <a:extLst>
              <a:ext uri="{FF2B5EF4-FFF2-40B4-BE49-F238E27FC236}">
                <a16:creationId xmlns:a16="http://schemas.microsoft.com/office/drawing/2014/main" id="{484BFAAF-E4B7-4942-ABA8-FCC87EDFAF9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-2646"/>
            <a:ext cx="4402455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A50B180-FAFC-41EA-B242-5ED99AD3759B}"/>
              </a:ext>
            </a:extLst>
          </p:cNvPr>
          <p:cNvSpPr/>
          <p:nvPr/>
        </p:nvSpPr>
        <p:spPr>
          <a:xfrm>
            <a:off x="4983615" y="3010708"/>
            <a:ext cx="6851556" cy="1765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54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Bioenergie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4400" dirty="0">
                <a:solidFill>
                  <a:schemeClr val="accent6"/>
                </a:solidFill>
                <a:latin typeface="Brunei" panose="030F0504020202020204" pitchFamily="66" charset="0"/>
                <a:ea typeface="+mj-ea"/>
                <a:cs typeface="+mj-cs"/>
              </a:rPr>
              <a:t>Energie aus Pflanzen und </a:t>
            </a:r>
            <a:r>
              <a:rPr lang="de-AT" sz="4400" dirty="0">
                <a:solidFill>
                  <a:srgbClr val="CC9900"/>
                </a:solidFill>
                <a:latin typeface="Brunei" panose="030F0504020202020204" pitchFamily="66" charset="0"/>
                <a:ea typeface="+mj-ea"/>
                <a:cs typeface="+mj-cs"/>
              </a:rPr>
              <a:t>Holz</a:t>
            </a:r>
            <a:endParaRPr lang="de-AT" sz="2400" dirty="0">
              <a:solidFill>
                <a:srgbClr val="CC99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1E690DD-331C-4489-AFCD-EC027B39247E}"/>
              </a:ext>
            </a:extLst>
          </p:cNvPr>
          <p:cNvSpPr/>
          <p:nvPr/>
        </p:nvSpPr>
        <p:spPr>
          <a:xfrm>
            <a:off x="645087" y="5340394"/>
            <a:ext cx="1051762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  <a:t>Hier wird Energie aus Biomasse (z. B. Holz oder Pflanzenreste) </a:t>
            </a:r>
            <a:b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</a:br>
            <a:r>
              <a:rPr lang="de-DE" sz="3200" dirty="0">
                <a:latin typeface="Brunei" panose="030F0504020202020204" pitchFamily="66" charset="0"/>
                <a:ea typeface="+mj-ea"/>
                <a:cs typeface="+mj-cs"/>
              </a:rPr>
              <a:t>gewonnen, um Strom oder Wärme zu erzeugen</a:t>
            </a:r>
            <a:endParaRPr lang="de-AT" sz="3200" dirty="0">
              <a:latin typeface="Brunei" panose="030F0504020202020204" pitchFamily="66" charset="0"/>
              <a:ea typeface="+mj-ea"/>
              <a:cs typeface="+mj-cs"/>
            </a:endParaRPr>
          </a:p>
        </p:txBody>
      </p:sp>
      <p:pic>
        <p:nvPicPr>
          <p:cNvPr id="10" name="Grafik 9" descr="C:\Users\medien\AppData\Local\Microsoft\Windows\INetCache\Content.Word\044-biogas-plant.png">
            <a:extLst>
              <a:ext uri="{FF2B5EF4-FFF2-40B4-BE49-F238E27FC236}">
                <a16:creationId xmlns:a16="http://schemas.microsoft.com/office/drawing/2014/main" id="{6C7C921A-1270-47F3-8115-4714BF875D17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3223" y="2228024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2623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78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33436D3CE724408F08DAAB8A8B0E81" ma:contentTypeVersion="19" ma:contentTypeDescription="Ein neues Dokument erstellen." ma:contentTypeScope="" ma:versionID="863f38bc52a8c48dadbdfd8d2ce0acad">
  <xsd:schema xmlns:xsd="http://www.w3.org/2001/XMLSchema" xmlns:xs="http://www.w3.org/2001/XMLSchema" xmlns:p="http://schemas.microsoft.com/office/2006/metadata/properties" xmlns:ns3="5699e827-a79f-45e4-b025-3aaa2af57ece" xmlns:ns4="0b14d1a4-3683-459e-b932-05a83771a62f" targetNamespace="http://schemas.microsoft.com/office/2006/metadata/properties" ma:root="true" ma:fieldsID="6cdedfcb4bd246ac66c6cf6aa0590454" ns3:_="" ns4:_="">
    <xsd:import namespace="5699e827-a79f-45e4-b025-3aaa2af57ece"/>
    <xsd:import namespace="0b14d1a4-3683-459e-b932-05a83771a62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99e827-a79f-45e4-b025-3aaa2af57e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14d1a4-3683-459e-b932-05a83771a6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b14d1a4-3683-459e-b932-05a83771a62f" xsi:nil="true"/>
  </documentManagement>
</p:properties>
</file>

<file path=customXml/itemProps1.xml><?xml version="1.0" encoding="utf-8"?>
<ds:datastoreItem xmlns:ds="http://schemas.openxmlformats.org/officeDocument/2006/customXml" ds:itemID="{E91F73B2-D1AF-4321-BD40-5A97BEE9E5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99e827-a79f-45e4-b025-3aaa2af57ece"/>
    <ds:schemaRef ds:uri="0b14d1a4-3683-459e-b932-05a83771a6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417D77-B199-4069-9C1D-827617A92C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AFC486-9C36-4EC1-88DA-EB8697F08111}">
  <ds:schemaRefs>
    <ds:schemaRef ds:uri="5699e827-a79f-45e4-b025-3aaa2af57ece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0b14d1a4-3683-459e-b932-05a83771a62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Microsoft Office PowerPoint</Application>
  <PresentationFormat>Breitbild</PresentationFormat>
  <Paragraphs>89</Paragraphs>
  <Slides>24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Arial</vt:lpstr>
      <vt:lpstr>Brunei</vt:lpstr>
      <vt:lpstr>Calibri</vt:lpstr>
      <vt:lpstr>Calibri Light</vt:lpstr>
      <vt:lpstr>Verdana</vt:lpstr>
      <vt:lpstr>Office</vt:lpstr>
      <vt:lpstr>Energie im Alltag</vt:lpstr>
      <vt:lpstr>Worum geht es?</vt:lpstr>
      <vt:lpstr>Eure Zukunft</vt:lpstr>
      <vt:lpstr>PowerPoint-Präsentation</vt:lpstr>
      <vt:lpstr>Erneuerbare Energie</vt:lpstr>
      <vt:lpstr>Erneuerbare Energie</vt:lpstr>
      <vt:lpstr>Erneuerbare Energie</vt:lpstr>
      <vt:lpstr>Erneuerbare Energie</vt:lpstr>
      <vt:lpstr>PowerPoint-Präsentation</vt:lpstr>
      <vt:lpstr>Photovoltaik</vt:lpstr>
      <vt:lpstr>Photovoltaik</vt:lpstr>
      <vt:lpstr>Solarthermie</vt:lpstr>
      <vt:lpstr>Solarthermie</vt:lpstr>
      <vt:lpstr>Windenergie</vt:lpstr>
      <vt:lpstr>Windenergie</vt:lpstr>
      <vt:lpstr>Bioenergie</vt:lpstr>
      <vt:lpstr>Bioenergie</vt:lpstr>
      <vt:lpstr>PowerPoint-Präsentation</vt:lpstr>
      <vt:lpstr>Green Energy Berufe</vt:lpstr>
      <vt:lpstr>PowerPoint-Präsentation</vt:lpstr>
      <vt:lpstr>PowerPoint-Präsentation</vt:lpstr>
      <vt:lpstr>Green Energy Berufe</vt:lpstr>
      <vt:lpstr>Green Energy Berufe</vt:lpstr>
      <vt:lpstr>Green Energy Berufe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 MAIER</dc:creator>
  <cp:lastModifiedBy>HPrassl</cp:lastModifiedBy>
  <cp:revision>25</cp:revision>
  <dcterms:created xsi:type="dcterms:W3CDTF">2026-01-15T09:16:09Z</dcterms:created>
  <dcterms:modified xsi:type="dcterms:W3CDTF">2026-03-23T08:13:22Z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0x0101005533436D3CE724408F08DAAB8A8B0E81</vt:lpwstr>
  </property>
</Properties>
</file>