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7" r:id="rId15"/>
  </p:sldIdLst>
  <p:sldSz cx="12192000" cy="6858000"/>
  <p:notesSz cx="7104063" cy="10234613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C75E"/>
    <a:srgbClr val="93D0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Közepesen sötét stílus 2 – 3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Közepesen sötét stílus 1 – 3. jelölőszín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6" autoAdjust="0"/>
    <p:restoredTop sz="91367" autoAdjust="0"/>
  </p:normalViewPr>
  <p:slideViewPr>
    <p:cSldViewPr>
      <p:cViewPr varScale="1">
        <p:scale>
          <a:sx n="98" d="100"/>
          <a:sy n="98" d="100"/>
        </p:scale>
        <p:origin x="132" y="90"/>
      </p:cViewPr>
      <p:guideLst>
        <p:guide orient="horz" pos="2880"/>
        <p:guide pos="216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>
            <a:extLst>
              <a:ext uri="{FF2B5EF4-FFF2-40B4-BE49-F238E27FC236}">
                <a16:creationId xmlns:a16="http://schemas.microsoft.com/office/drawing/2014/main" id="{84607580-4500-4F90-AED9-70699FA7CF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758" cy="51230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7A72140D-0078-4E19-8F15-0A48848941A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203" y="0"/>
            <a:ext cx="3078758" cy="51230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6D480A-9DF7-454C-8679-900C8C2DD6E5}" type="datetimeFigureOut">
              <a:rPr lang="hu-HU" smtClean="0"/>
              <a:t>2025. 09. 09.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7AC947B1-F56E-4622-9794-86FA254713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2311"/>
            <a:ext cx="3078758" cy="51230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500C1182-8322-42A2-BFF6-08BC6300C1D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203" y="9722311"/>
            <a:ext cx="3078758" cy="51230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57E316-140D-4718-B231-41ACE65A9C5D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8658263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41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4023786" y="0"/>
            <a:ext cx="3078427" cy="5141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165836-7DEE-4713-AD86-76C94571A94C}" type="datetimeFigureOut">
              <a:rPr lang="hu-HU" smtClean="0"/>
              <a:t>2025. 09. 09.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7938"/>
            <a:ext cx="6142037" cy="3455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710407" y="4925408"/>
            <a:ext cx="5683250" cy="402987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1" y="9720515"/>
            <a:ext cx="3078427" cy="51409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4023786" y="9720515"/>
            <a:ext cx="3078427" cy="51409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B8C512-D575-43FC-BD80-BC812A311D8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903667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082732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44038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64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25020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69297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83823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823685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16339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381234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417832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8C512-D575-43FC-BD80-BC812A311D80}" type="slidenum">
              <a:rPr lang="hu-HU" smtClean="0"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5551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7FC7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3501339"/>
            <a:ext cx="3606800" cy="762000"/>
          </a:xfrm>
          <a:custGeom>
            <a:avLst/>
            <a:gdLst/>
            <a:ahLst/>
            <a:cxnLst/>
            <a:rect l="l" t="t" r="r" b="b"/>
            <a:pathLst>
              <a:path w="3606800" h="762000">
                <a:moveTo>
                  <a:pt x="3606800" y="0"/>
                </a:moveTo>
                <a:lnTo>
                  <a:pt x="0" y="0"/>
                </a:lnTo>
                <a:lnTo>
                  <a:pt x="0" y="761987"/>
                </a:lnTo>
                <a:lnTo>
                  <a:pt x="3606800" y="761987"/>
                </a:lnTo>
                <a:lnTo>
                  <a:pt x="36068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36471" y="3797881"/>
            <a:ext cx="696715" cy="175021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52286" y="3994047"/>
            <a:ext cx="210991" cy="200225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14931" y="4017720"/>
            <a:ext cx="909956" cy="172068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516987" y="3962009"/>
            <a:ext cx="1847214" cy="3175"/>
          </a:xfrm>
          <a:custGeom>
            <a:avLst/>
            <a:gdLst/>
            <a:ahLst/>
            <a:cxnLst/>
            <a:rect l="l" t="t" r="r" b="b"/>
            <a:pathLst>
              <a:path w="1847214" h="3175">
                <a:moveTo>
                  <a:pt x="1846592" y="0"/>
                </a:moveTo>
                <a:lnTo>
                  <a:pt x="596" y="0"/>
                </a:lnTo>
                <a:lnTo>
                  <a:pt x="0" y="596"/>
                </a:lnTo>
                <a:lnTo>
                  <a:pt x="0" y="2044"/>
                </a:lnTo>
                <a:lnTo>
                  <a:pt x="596" y="2641"/>
                </a:lnTo>
                <a:lnTo>
                  <a:pt x="1320" y="2641"/>
                </a:lnTo>
                <a:lnTo>
                  <a:pt x="1846592" y="2641"/>
                </a:lnTo>
                <a:lnTo>
                  <a:pt x="1847189" y="2044"/>
                </a:lnTo>
                <a:lnTo>
                  <a:pt x="1847189" y="596"/>
                </a:lnTo>
                <a:lnTo>
                  <a:pt x="1846592" y="0"/>
                </a:lnTo>
                <a:close/>
              </a:path>
            </a:pathLst>
          </a:custGeom>
          <a:solidFill>
            <a:srgbClr val="007D8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bg 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76438" y="3616464"/>
            <a:ext cx="1087734" cy="221602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18337" y="3620042"/>
            <a:ext cx="646496" cy="215080"/>
          </a:xfrm>
          <a:prstGeom prst="rect">
            <a:avLst/>
          </a:prstGeom>
        </p:spPr>
      </p:pic>
      <p:sp>
        <p:nvSpPr>
          <p:cNvPr id="24" name="bg object 24"/>
          <p:cNvSpPr/>
          <p:nvPr/>
        </p:nvSpPr>
        <p:spPr>
          <a:xfrm>
            <a:off x="10667065" y="1763473"/>
            <a:ext cx="649605" cy="826769"/>
          </a:xfrm>
          <a:custGeom>
            <a:avLst/>
            <a:gdLst/>
            <a:ahLst/>
            <a:cxnLst/>
            <a:rect l="l" t="t" r="r" b="b"/>
            <a:pathLst>
              <a:path w="649604" h="826769">
                <a:moveTo>
                  <a:pt x="353537" y="0"/>
                </a:moveTo>
                <a:lnTo>
                  <a:pt x="307902" y="4167"/>
                </a:lnTo>
                <a:lnTo>
                  <a:pt x="266410" y="15017"/>
                </a:lnTo>
                <a:lnTo>
                  <a:pt x="225484" y="33543"/>
                </a:lnTo>
                <a:lnTo>
                  <a:pt x="186416" y="58652"/>
                </a:lnTo>
                <a:lnTo>
                  <a:pt x="150500" y="89249"/>
                </a:lnTo>
                <a:lnTo>
                  <a:pt x="119031" y="124241"/>
                </a:lnTo>
                <a:lnTo>
                  <a:pt x="93417" y="162365"/>
                </a:lnTo>
                <a:lnTo>
                  <a:pt x="74607" y="203037"/>
                </a:lnTo>
                <a:lnTo>
                  <a:pt x="64240" y="244654"/>
                </a:lnTo>
                <a:lnTo>
                  <a:pt x="63265" y="287783"/>
                </a:lnTo>
                <a:lnTo>
                  <a:pt x="63195" y="292968"/>
                </a:lnTo>
                <a:lnTo>
                  <a:pt x="70139" y="337779"/>
                </a:lnTo>
                <a:lnTo>
                  <a:pt x="79757" y="381376"/>
                </a:lnTo>
                <a:lnTo>
                  <a:pt x="79809" y="381613"/>
                </a:lnTo>
                <a:lnTo>
                  <a:pt x="86609" y="424854"/>
                </a:lnTo>
                <a:lnTo>
                  <a:pt x="86730" y="427808"/>
                </a:lnTo>
                <a:lnTo>
                  <a:pt x="85652" y="472416"/>
                </a:lnTo>
                <a:lnTo>
                  <a:pt x="70324" y="507289"/>
                </a:lnTo>
                <a:lnTo>
                  <a:pt x="44849" y="524562"/>
                </a:lnTo>
                <a:lnTo>
                  <a:pt x="18471" y="542092"/>
                </a:lnTo>
                <a:lnTo>
                  <a:pt x="435" y="577737"/>
                </a:lnTo>
                <a:lnTo>
                  <a:pt x="314" y="585221"/>
                </a:lnTo>
                <a:lnTo>
                  <a:pt x="196" y="592472"/>
                </a:lnTo>
                <a:lnTo>
                  <a:pt x="82" y="599537"/>
                </a:lnTo>
                <a:lnTo>
                  <a:pt x="0" y="606374"/>
                </a:lnTo>
                <a:lnTo>
                  <a:pt x="2507" y="654159"/>
                </a:lnTo>
                <a:lnTo>
                  <a:pt x="6477" y="702484"/>
                </a:lnTo>
                <a:lnTo>
                  <a:pt x="29776" y="771577"/>
                </a:lnTo>
                <a:lnTo>
                  <a:pt x="60656" y="801079"/>
                </a:lnTo>
                <a:lnTo>
                  <a:pt x="99468" y="819408"/>
                </a:lnTo>
                <a:lnTo>
                  <a:pt x="142699" y="826389"/>
                </a:lnTo>
                <a:lnTo>
                  <a:pt x="186835" y="821849"/>
                </a:lnTo>
                <a:lnTo>
                  <a:pt x="228362" y="805613"/>
                </a:lnTo>
                <a:lnTo>
                  <a:pt x="238559" y="797759"/>
                </a:lnTo>
                <a:lnTo>
                  <a:pt x="249351" y="787087"/>
                </a:lnTo>
                <a:lnTo>
                  <a:pt x="258268" y="777495"/>
                </a:lnTo>
                <a:lnTo>
                  <a:pt x="262843" y="772885"/>
                </a:lnTo>
                <a:lnTo>
                  <a:pt x="271663" y="769965"/>
                </a:lnTo>
                <a:lnTo>
                  <a:pt x="154393" y="769965"/>
                </a:lnTo>
                <a:lnTo>
                  <a:pt x="116139" y="764501"/>
                </a:lnTo>
                <a:lnTo>
                  <a:pt x="84872" y="743355"/>
                </a:lnTo>
                <a:lnTo>
                  <a:pt x="65341" y="709847"/>
                </a:lnTo>
                <a:lnTo>
                  <a:pt x="62297" y="667297"/>
                </a:lnTo>
                <a:lnTo>
                  <a:pt x="174439" y="667297"/>
                </a:lnTo>
                <a:lnTo>
                  <a:pt x="151084" y="655261"/>
                </a:lnTo>
                <a:lnTo>
                  <a:pt x="105015" y="629873"/>
                </a:lnTo>
                <a:lnTo>
                  <a:pt x="64291" y="605791"/>
                </a:lnTo>
                <a:lnTo>
                  <a:pt x="51513" y="585621"/>
                </a:lnTo>
                <a:lnTo>
                  <a:pt x="54322" y="580010"/>
                </a:lnTo>
                <a:lnTo>
                  <a:pt x="60890" y="578709"/>
                </a:lnTo>
                <a:lnTo>
                  <a:pt x="232840" y="578709"/>
                </a:lnTo>
                <a:lnTo>
                  <a:pt x="241644" y="563551"/>
                </a:lnTo>
                <a:lnTo>
                  <a:pt x="176191" y="563551"/>
                </a:lnTo>
                <a:lnTo>
                  <a:pt x="125111" y="543294"/>
                </a:lnTo>
                <a:lnTo>
                  <a:pt x="126405" y="527068"/>
                </a:lnTo>
                <a:lnTo>
                  <a:pt x="126486" y="526639"/>
                </a:lnTo>
                <a:lnTo>
                  <a:pt x="131307" y="511224"/>
                </a:lnTo>
                <a:lnTo>
                  <a:pt x="137075" y="495867"/>
                </a:lnTo>
                <a:lnTo>
                  <a:pt x="141037" y="480201"/>
                </a:lnTo>
                <a:lnTo>
                  <a:pt x="143180" y="435047"/>
                </a:lnTo>
                <a:lnTo>
                  <a:pt x="138932" y="393793"/>
                </a:lnTo>
                <a:lnTo>
                  <a:pt x="131678" y="355850"/>
                </a:lnTo>
                <a:lnTo>
                  <a:pt x="124314" y="318098"/>
                </a:lnTo>
                <a:lnTo>
                  <a:pt x="120556" y="282076"/>
                </a:lnTo>
                <a:lnTo>
                  <a:pt x="120466" y="281215"/>
                </a:lnTo>
                <a:lnTo>
                  <a:pt x="123139" y="245174"/>
                </a:lnTo>
                <a:lnTo>
                  <a:pt x="123177" y="244654"/>
                </a:lnTo>
                <a:lnTo>
                  <a:pt x="135999" y="203271"/>
                </a:lnTo>
                <a:lnTo>
                  <a:pt x="161903" y="159767"/>
                </a:lnTo>
                <a:lnTo>
                  <a:pt x="189420" y="127534"/>
                </a:lnTo>
                <a:lnTo>
                  <a:pt x="219385" y="101614"/>
                </a:lnTo>
                <a:lnTo>
                  <a:pt x="284463" y="67722"/>
                </a:lnTo>
                <a:lnTo>
                  <a:pt x="352749" y="56111"/>
                </a:lnTo>
                <a:lnTo>
                  <a:pt x="529803" y="56111"/>
                </a:lnTo>
                <a:lnTo>
                  <a:pt x="510189" y="42004"/>
                </a:lnTo>
                <a:lnTo>
                  <a:pt x="475389" y="23710"/>
                </a:lnTo>
                <a:lnTo>
                  <a:pt x="437520" y="10275"/>
                </a:lnTo>
                <a:lnTo>
                  <a:pt x="396823" y="2204"/>
                </a:lnTo>
                <a:lnTo>
                  <a:pt x="353537" y="0"/>
                </a:lnTo>
                <a:close/>
              </a:path>
              <a:path w="649604" h="826769">
                <a:moveTo>
                  <a:pt x="174439" y="667297"/>
                </a:moveTo>
                <a:lnTo>
                  <a:pt x="62297" y="667297"/>
                </a:lnTo>
                <a:lnTo>
                  <a:pt x="205083" y="738823"/>
                </a:lnTo>
                <a:lnTo>
                  <a:pt x="206220" y="748644"/>
                </a:lnTo>
                <a:lnTo>
                  <a:pt x="204485" y="752658"/>
                </a:lnTo>
                <a:lnTo>
                  <a:pt x="200499" y="754156"/>
                </a:lnTo>
                <a:lnTo>
                  <a:pt x="194885" y="756426"/>
                </a:lnTo>
                <a:lnTo>
                  <a:pt x="154393" y="769965"/>
                </a:lnTo>
                <a:lnTo>
                  <a:pt x="271663" y="769965"/>
                </a:lnTo>
                <a:lnTo>
                  <a:pt x="277087" y="768170"/>
                </a:lnTo>
                <a:lnTo>
                  <a:pt x="290654" y="765824"/>
                </a:lnTo>
                <a:lnTo>
                  <a:pt x="304571" y="760373"/>
                </a:lnTo>
                <a:lnTo>
                  <a:pt x="319866" y="746342"/>
                </a:lnTo>
                <a:lnTo>
                  <a:pt x="335904" y="717190"/>
                </a:lnTo>
                <a:lnTo>
                  <a:pt x="336535" y="707853"/>
                </a:lnTo>
                <a:lnTo>
                  <a:pt x="266250" y="707853"/>
                </a:lnTo>
                <a:lnTo>
                  <a:pt x="257510" y="706443"/>
                </a:lnTo>
                <a:lnTo>
                  <a:pt x="249240" y="703412"/>
                </a:lnTo>
                <a:lnTo>
                  <a:pt x="240402" y="699453"/>
                </a:lnTo>
                <a:lnTo>
                  <a:pt x="197784" y="679329"/>
                </a:lnTo>
                <a:lnTo>
                  <a:pt x="174439" y="667297"/>
                </a:lnTo>
                <a:close/>
              </a:path>
              <a:path w="649604" h="826769">
                <a:moveTo>
                  <a:pt x="232840" y="578709"/>
                </a:moveTo>
                <a:lnTo>
                  <a:pt x="60890" y="578709"/>
                </a:lnTo>
                <a:lnTo>
                  <a:pt x="70744" y="581143"/>
                </a:lnTo>
                <a:lnTo>
                  <a:pt x="81077" y="585221"/>
                </a:lnTo>
                <a:lnTo>
                  <a:pt x="119992" y="603938"/>
                </a:lnTo>
                <a:lnTo>
                  <a:pt x="154070" y="621936"/>
                </a:lnTo>
                <a:lnTo>
                  <a:pt x="187937" y="640634"/>
                </a:lnTo>
                <a:lnTo>
                  <a:pt x="232583" y="665873"/>
                </a:lnTo>
                <a:lnTo>
                  <a:pt x="274032" y="695167"/>
                </a:lnTo>
                <a:lnTo>
                  <a:pt x="276495" y="706946"/>
                </a:lnTo>
                <a:lnTo>
                  <a:pt x="266250" y="707853"/>
                </a:lnTo>
                <a:lnTo>
                  <a:pt x="336535" y="707853"/>
                </a:lnTo>
                <a:lnTo>
                  <a:pt x="337520" y="693254"/>
                </a:lnTo>
                <a:lnTo>
                  <a:pt x="334148" y="672088"/>
                </a:lnTo>
                <a:lnTo>
                  <a:pt x="335220" y="651244"/>
                </a:lnTo>
                <a:lnTo>
                  <a:pt x="342769" y="638302"/>
                </a:lnTo>
                <a:lnTo>
                  <a:pt x="352341" y="626848"/>
                </a:lnTo>
                <a:lnTo>
                  <a:pt x="280661" y="626848"/>
                </a:lnTo>
                <a:lnTo>
                  <a:pt x="229366" y="603276"/>
                </a:lnTo>
                <a:lnTo>
                  <a:pt x="232293" y="580010"/>
                </a:lnTo>
                <a:lnTo>
                  <a:pt x="232350" y="579553"/>
                </a:lnTo>
                <a:lnTo>
                  <a:pt x="232840" y="578709"/>
                </a:lnTo>
                <a:close/>
              </a:path>
              <a:path w="649604" h="826769">
                <a:moveTo>
                  <a:pt x="529803" y="56111"/>
                </a:moveTo>
                <a:lnTo>
                  <a:pt x="352749" y="56111"/>
                </a:lnTo>
                <a:lnTo>
                  <a:pt x="386724" y="58042"/>
                </a:lnTo>
                <a:lnTo>
                  <a:pt x="419856" y="64802"/>
                </a:lnTo>
                <a:lnTo>
                  <a:pt x="481394" y="91816"/>
                </a:lnTo>
                <a:lnTo>
                  <a:pt x="532976" y="135174"/>
                </a:lnTo>
                <a:lnTo>
                  <a:pt x="570215" y="192899"/>
                </a:lnTo>
                <a:lnTo>
                  <a:pt x="588720" y="263009"/>
                </a:lnTo>
                <a:lnTo>
                  <a:pt x="589120" y="281215"/>
                </a:lnTo>
                <a:lnTo>
                  <a:pt x="589139" y="282076"/>
                </a:lnTo>
                <a:lnTo>
                  <a:pt x="589264" y="287783"/>
                </a:lnTo>
                <a:lnTo>
                  <a:pt x="589372" y="292699"/>
                </a:lnTo>
                <a:lnTo>
                  <a:pt x="589479" y="302840"/>
                </a:lnTo>
                <a:lnTo>
                  <a:pt x="584106" y="343528"/>
                </a:lnTo>
                <a:lnTo>
                  <a:pt x="571758" y="387072"/>
                </a:lnTo>
                <a:lnTo>
                  <a:pt x="551982" y="427808"/>
                </a:lnTo>
                <a:lnTo>
                  <a:pt x="526925" y="458346"/>
                </a:lnTo>
                <a:lnTo>
                  <a:pt x="465777" y="498537"/>
                </a:lnTo>
                <a:lnTo>
                  <a:pt x="397935" y="527068"/>
                </a:lnTo>
                <a:lnTo>
                  <a:pt x="364511" y="543031"/>
                </a:lnTo>
                <a:lnTo>
                  <a:pt x="333022" y="563363"/>
                </a:lnTo>
                <a:lnTo>
                  <a:pt x="304671" y="590493"/>
                </a:lnTo>
                <a:lnTo>
                  <a:pt x="280661" y="626848"/>
                </a:lnTo>
                <a:lnTo>
                  <a:pt x="352341" y="626848"/>
                </a:lnTo>
                <a:lnTo>
                  <a:pt x="356445" y="621936"/>
                </a:lnTo>
                <a:lnTo>
                  <a:pt x="371621" y="606374"/>
                </a:lnTo>
                <a:lnTo>
                  <a:pt x="383671" y="595847"/>
                </a:lnTo>
                <a:lnTo>
                  <a:pt x="421455" y="574369"/>
                </a:lnTo>
                <a:lnTo>
                  <a:pt x="459760" y="560375"/>
                </a:lnTo>
                <a:lnTo>
                  <a:pt x="498236" y="546815"/>
                </a:lnTo>
                <a:lnTo>
                  <a:pt x="536532" y="526639"/>
                </a:lnTo>
                <a:lnTo>
                  <a:pt x="574298" y="492799"/>
                </a:lnTo>
                <a:lnTo>
                  <a:pt x="601201" y="457180"/>
                </a:lnTo>
                <a:lnTo>
                  <a:pt x="621920" y="419871"/>
                </a:lnTo>
                <a:lnTo>
                  <a:pt x="636602" y="381613"/>
                </a:lnTo>
                <a:lnTo>
                  <a:pt x="636693" y="381376"/>
                </a:lnTo>
                <a:lnTo>
                  <a:pt x="645761" y="342198"/>
                </a:lnTo>
                <a:lnTo>
                  <a:pt x="649364" y="302840"/>
                </a:lnTo>
                <a:lnTo>
                  <a:pt x="647740" y="263808"/>
                </a:lnTo>
                <a:lnTo>
                  <a:pt x="641131" y="225605"/>
                </a:lnTo>
                <a:lnTo>
                  <a:pt x="629775" y="188734"/>
                </a:lnTo>
                <a:lnTo>
                  <a:pt x="613912" y="153699"/>
                </a:lnTo>
                <a:lnTo>
                  <a:pt x="593782" y="121005"/>
                </a:lnTo>
                <a:lnTo>
                  <a:pt x="569626" y="91156"/>
                </a:lnTo>
                <a:lnTo>
                  <a:pt x="541681" y="64654"/>
                </a:lnTo>
                <a:lnTo>
                  <a:pt x="529803" y="56111"/>
                </a:lnTo>
                <a:close/>
              </a:path>
              <a:path w="649604" h="826769">
                <a:moveTo>
                  <a:pt x="223781" y="232305"/>
                </a:moveTo>
                <a:lnTo>
                  <a:pt x="196642" y="238193"/>
                </a:lnTo>
                <a:lnTo>
                  <a:pt x="182674" y="258223"/>
                </a:lnTo>
                <a:lnTo>
                  <a:pt x="179901" y="287783"/>
                </a:lnTo>
                <a:lnTo>
                  <a:pt x="186348" y="322258"/>
                </a:lnTo>
                <a:lnTo>
                  <a:pt x="200036" y="357036"/>
                </a:lnTo>
                <a:lnTo>
                  <a:pt x="218990" y="387503"/>
                </a:lnTo>
                <a:lnTo>
                  <a:pt x="229071" y="397601"/>
                </a:lnTo>
                <a:lnTo>
                  <a:pt x="240097" y="406541"/>
                </a:lnTo>
                <a:lnTo>
                  <a:pt x="249047" y="415300"/>
                </a:lnTo>
                <a:lnTo>
                  <a:pt x="252899" y="424854"/>
                </a:lnTo>
                <a:lnTo>
                  <a:pt x="176294" y="563363"/>
                </a:lnTo>
                <a:lnTo>
                  <a:pt x="176191" y="563551"/>
                </a:lnTo>
                <a:lnTo>
                  <a:pt x="241644" y="563551"/>
                </a:lnTo>
                <a:lnTo>
                  <a:pt x="308207" y="448946"/>
                </a:lnTo>
                <a:lnTo>
                  <a:pt x="354737" y="447016"/>
                </a:lnTo>
                <a:lnTo>
                  <a:pt x="396067" y="443625"/>
                </a:lnTo>
                <a:lnTo>
                  <a:pt x="433060" y="433932"/>
                </a:lnTo>
                <a:lnTo>
                  <a:pt x="466576" y="413100"/>
                </a:lnTo>
                <a:lnTo>
                  <a:pt x="485955" y="390014"/>
                </a:lnTo>
                <a:lnTo>
                  <a:pt x="369542" y="390014"/>
                </a:lnTo>
                <a:lnTo>
                  <a:pt x="340033" y="389421"/>
                </a:lnTo>
                <a:lnTo>
                  <a:pt x="359414" y="368327"/>
                </a:lnTo>
                <a:lnTo>
                  <a:pt x="365194" y="365558"/>
                </a:lnTo>
                <a:lnTo>
                  <a:pt x="280496" y="365558"/>
                </a:lnTo>
                <a:lnTo>
                  <a:pt x="266655" y="352402"/>
                </a:lnTo>
                <a:lnTo>
                  <a:pt x="254685" y="337938"/>
                </a:lnTo>
                <a:lnTo>
                  <a:pt x="246708" y="321441"/>
                </a:lnTo>
                <a:lnTo>
                  <a:pt x="244910" y="302840"/>
                </a:lnTo>
                <a:lnTo>
                  <a:pt x="244847" y="302185"/>
                </a:lnTo>
                <a:lnTo>
                  <a:pt x="329609" y="302185"/>
                </a:lnTo>
                <a:lnTo>
                  <a:pt x="328273" y="300880"/>
                </a:lnTo>
                <a:lnTo>
                  <a:pt x="310985" y="282076"/>
                </a:lnTo>
                <a:lnTo>
                  <a:pt x="289016" y="260922"/>
                </a:lnTo>
                <a:lnTo>
                  <a:pt x="266069" y="245174"/>
                </a:lnTo>
                <a:lnTo>
                  <a:pt x="223781" y="232305"/>
                </a:lnTo>
                <a:close/>
              </a:path>
              <a:path w="649604" h="826769">
                <a:moveTo>
                  <a:pt x="507535" y="349873"/>
                </a:moveTo>
                <a:lnTo>
                  <a:pt x="443208" y="349873"/>
                </a:lnTo>
                <a:lnTo>
                  <a:pt x="423558" y="371569"/>
                </a:lnTo>
                <a:lnTo>
                  <a:pt x="398193" y="384506"/>
                </a:lnTo>
                <a:lnTo>
                  <a:pt x="369542" y="390014"/>
                </a:lnTo>
                <a:lnTo>
                  <a:pt x="485955" y="390014"/>
                </a:lnTo>
                <a:lnTo>
                  <a:pt x="497475" y="376289"/>
                </a:lnTo>
                <a:lnTo>
                  <a:pt x="507535" y="349873"/>
                </a:lnTo>
                <a:close/>
              </a:path>
              <a:path w="649604" h="826769">
                <a:moveTo>
                  <a:pt x="329609" y="302185"/>
                </a:moveTo>
                <a:lnTo>
                  <a:pt x="244847" y="302185"/>
                </a:lnTo>
                <a:lnTo>
                  <a:pt x="255733" y="309401"/>
                </a:lnTo>
                <a:lnTo>
                  <a:pt x="266146" y="318504"/>
                </a:lnTo>
                <a:lnTo>
                  <a:pt x="275467" y="328731"/>
                </a:lnTo>
                <a:lnTo>
                  <a:pt x="283074" y="339320"/>
                </a:lnTo>
                <a:lnTo>
                  <a:pt x="288395" y="347577"/>
                </a:lnTo>
                <a:lnTo>
                  <a:pt x="290667" y="353277"/>
                </a:lnTo>
                <a:lnTo>
                  <a:pt x="288498" y="358558"/>
                </a:lnTo>
                <a:lnTo>
                  <a:pt x="280496" y="365558"/>
                </a:lnTo>
                <a:lnTo>
                  <a:pt x="365194" y="365558"/>
                </a:lnTo>
                <a:lnTo>
                  <a:pt x="385453" y="355850"/>
                </a:lnTo>
                <a:lnTo>
                  <a:pt x="414577" y="350271"/>
                </a:lnTo>
                <a:lnTo>
                  <a:pt x="443208" y="349873"/>
                </a:lnTo>
                <a:lnTo>
                  <a:pt x="507535" y="349873"/>
                </a:lnTo>
                <a:lnTo>
                  <a:pt x="514173" y="332444"/>
                </a:lnTo>
                <a:lnTo>
                  <a:pt x="503383" y="309576"/>
                </a:lnTo>
                <a:lnTo>
                  <a:pt x="337176" y="309576"/>
                </a:lnTo>
                <a:lnTo>
                  <a:pt x="329609" y="302185"/>
                </a:lnTo>
                <a:close/>
              </a:path>
              <a:path w="649604" h="826769">
                <a:moveTo>
                  <a:pt x="426978" y="290373"/>
                </a:moveTo>
                <a:lnTo>
                  <a:pt x="384014" y="294565"/>
                </a:lnTo>
                <a:lnTo>
                  <a:pt x="371907" y="298585"/>
                </a:lnTo>
                <a:lnTo>
                  <a:pt x="359828" y="304614"/>
                </a:lnTo>
                <a:lnTo>
                  <a:pt x="348055" y="309401"/>
                </a:lnTo>
                <a:lnTo>
                  <a:pt x="346465" y="309401"/>
                </a:lnTo>
                <a:lnTo>
                  <a:pt x="337176" y="309576"/>
                </a:lnTo>
                <a:lnTo>
                  <a:pt x="503383" y="309576"/>
                </a:lnTo>
                <a:lnTo>
                  <a:pt x="501616" y="305831"/>
                </a:lnTo>
                <a:lnTo>
                  <a:pt x="469365" y="292968"/>
                </a:lnTo>
                <a:lnTo>
                  <a:pt x="426978" y="290373"/>
                </a:lnTo>
                <a:close/>
              </a:path>
            </a:pathLst>
          </a:custGeom>
          <a:solidFill>
            <a:srgbClr val="052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5" name="bg object 2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708646" y="2654300"/>
            <a:ext cx="8123233" cy="4203700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363678" y="2231596"/>
            <a:ext cx="218978" cy="142913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466338" y="1755686"/>
            <a:ext cx="220219" cy="140004"/>
          </a:xfrm>
          <a:prstGeom prst="rect">
            <a:avLst/>
          </a:prstGeom>
        </p:spPr>
      </p:pic>
      <p:pic>
        <p:nvPicPr>
          <p:cNvPr id="28" name="bg object 2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1395103" y="1860478"/>
            <a:ext cx="230185" cy="110350"/>
          </a:xfrm>
          <a:prstGeom prst="rect">
            <a:avLst/>
          </a:prstGeom>
        </p:spPr>
      </p:pic>
      <p:pic>
        <p:nvPicPr>
          <p:cNvPr id="29" name="bg object 2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1192937" y="1509458"/>
            <a:ext cx="140040" cy="215896"/>
          </a:xfrm>
          <a:prstGeom prst="rect">
            <a:avLst/>
          </a:prstGeom>
        </p:spPr>
      </p:pic>
      <p:pic>
        <p:nvPicPr>
          <p:cNvPr id="30" name="bg object 3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0824268" y="1461489"/>
            <a:ext cx="103593" cy="232357"/>
          </a:xfrm>
          <a:prstGeom prst="rect">
            <a:avLst/>
          </a:prstGeom>
        </p:spPr>
      </p:pic>
      <p:sp>
        <p:nvSpPr>
          <p:cNvPr id="31" name="bg object 31"/>
          <p:cNvSpPr/>
          <p:nvPr/>
        </p:nvSpPr>
        <p:spPr>
          <a:xfrm>
            <a:off x="10787531" y="1819583"/>
            <a:ext cx="469265" cy="570865"/>
          </a:xfrm>
          <a:custGeom>
            <a:avLst/>
            <a:gdLst/>
            <a:ahLst/>
            <a:cxnLst/>
            <a:rect l="l" t="t" r="r" b="b"/>
            <a:pathLst>
              <a:path w="469265" h="570864">
                <a:moveTo>
                  <a:pt x="232279" y="0"/>
                </a:moveTo>
                <a:lnTo>
                  <a:pt x="163993" y="11613"/>
                </a:lnTo>
                <a:lnTo>
                  <a:pt x="98915" y="45508"/>
                </a:lnTo>
                <a:lnTo>
                  <a:pt x="68950" y="71430"/>
                </a:lnTo>
                <a:lnTo>
                  <a:pt x="41433" y="103664"/>
                </a:lnTo>
                <a:lnTo>
                  <a:pt x="15530" y="147164"/>
                </a:lnTo>
                <a:lnTo>
                  <a:pt x="2806" y="187236"/>
                </a:lnTo>
                <a:lnTo>
                  <a:pt x="0" y="225103"/>
                </a:lnTo>
                <a:lnTo>
                  <a:pt x="3849" y="261986"/>
                </a:lnTo>
                <a:lnTo>
                  <a:pt x="18468" y="337683"/>
                </a:lnTo>
                <a:lnTo>
                  <a:pt x="22713" y="378940"/>
                </a:lnTo>
                <a:lnTo>
                  <a:pt x="20567" y="424098"/>
                </a:lnTo>
                <a:lnTo>
                  <a:pt x="16607" y="439764"/>
                </a:lnTo>
                <a:lnTo>
                  <a:pt x="10842" y="455119"/>
                </a:lnTo>
                <a:lnTo>
                  <a:pt x="5958" y="470734"/>
                </a:lnTo>
                <a:lnTo>
                  <a:pt x="4641" y="487179"/>
                </a:lnTo>
                <a:lnTo>
                  <a:pt x="55721" y="507436"/>
                </a:lnTo>
                <a:lnTo>
                  <a:pt x="132441" y="368752"/>
                </a:lnTo>
                <a:lnTo>
                  <a:pt x="128582" y="359195"/>
                </a:lnTo>
                <a:lnTo>
                  <a:pt x="119630" y="350432"/>
                </a:lnTo>
                <a:lnTo>
                  <a:pt x="108606" y="341487"/>
                </a:lnTo>
                <a:lnTo>
                  <a:pt x="98532" y="331388"/>
                </a:lnTo>
                <a:lnTo>
                  <a:pt x="79574" y="300922"/>
                </a:lnTo>
                <a:lnTo>
                  <a:pt x="65884" y="266145"/>
                </a:lnTo>
                <a:lnTo>
                  <a:pt x="59438" y="231672"/>
                </a:lnTo>
                <a:lnTo>
                  <a:pt x="62210" y="202113"/>
                </a:lnTo>
                <a:lnTo>
                  <a:pt x="76177" y="182083"/>
                </a:lnTo>
                <a:lnTo>
                  <a:pt x="103315" y="176194"/>
                </a:lnTo>
                <a:lnTo>
                  <a:pt x="145598" y="189059"/>
                </a:lnTo>
                <a:lnTo>
                  <a:pt x="168546" y="204807"/>
                </a:lnTo>
                <a:lnTo>
                  <a:pt x="190515" y="225961"/>
                </a:lnTo>
                <a:lnTo>
                  <a:pt x="207803" y="244764"/>
                </a:lnTo>
                <a:lnTo>
                  <a:pt x="216706" y="253461"/>
                </a:lnTo>
                <a:lnTo>
                  <a:pt x="227662" y="253255"/>
                </a:lnTo>
                <a:lnTo>
                  <a:pt x="239358" y="248498"/>
                </a:lnTo>
                <a:lnTo>
                  <a:pt x="251437" y="242470"/>
                </a:lnTo>
                <a:lnTo>
                  <a:pt x="263543" y="238450"/>
                </a:lnTo>
                <a:lnTo>
                  <a:pt x="306513" y="234258"/>
                </a:lnTo>
                <a:lnTo>
                  <a:pt x="348904" y="236853"/>
                </a:lnTo>
                <a:lnTo>
                  <a:pt x="381155" y="249716"/>
                </a:lnTo>
                <a:lnTo>
                  <a:pt x="393709" y="276329"/>
                </a:lnTo>
                <a:lnTo>
                  <a:pt x="377005" y="320174"/>
                </a:lnTo>
                <a:lnTo>
                  <a:pt x="346106" y="356985"/>
                </a:lnTo>
                <a:lnTo>
                  <a:pt x="312590" y="377818"/>
                </a:lnTo>
                <a:lnTo>
                  <a:pt x="275597" y="387512"/>
                </a:lnTo>
                <a:lnTo>
                  <a:pt x="234266" y="390908"/>
                </a:lnTo>
                <a:lnTo>
                  <a:pt x="187737" y="392843"/>
                </a:lnTo>
                <a:lnTo>
                  <a:pt x="111880" y="523438"/>
                </a:lnTo>
                <a:lnTo>
                  <a:pt x="108895" y="547161"/>
                </a:lnTo>
                <a:lnTo>
                  <a:pt x="160191" y="570732"/>
                </a:lnTo>
                <a:lnTo>
                  <a:pt x="184204" y="534381"/>
                </a:lnTo>
                <a:lnTo>
                  <a:pt x="212557" y="507253"/>
                </a:lnTo>
                <a:lnTo>
                  <a:pt x="244046" y="486922"/>
                </a:lnTo>
                <a:lnTo>
                  <a:pt x="277470" y="470958"/>
                </a:lnTo>
                <a:lnTo>
                  <a:pt x="311626" y="456936"/>
                </a:lnTo>
                <a:lnTo>
                  <a:pt x="345310" y="442426"/>
                </a:lnTo>
                <a:lnTo>
                  <a:pt x="406456" y="402232"/>
                </a:lnTo>
                <a:lnTo>
                  <a:pt x="431512" y="371694"/>
                </a:lnTo>
                <a:lnTo>
                  <a:pt x="451287" y="330956"/>
                </a:lnTo>
                <a:lnTo>
                  <a:pt x="463636" y="287413"/>
                </a:lnTo>
                <a:lnTo>
                  <a:pt x="469107" y="245976"/>
                </a:lnTo>
                <a:lnTo>
                  <a:pt x="468250" y="206894"/>
                </a:lnTo>
                <a:lnTo>
                  <a:pt x="449744" y="136784"/>
                </a:lnTo>
                <a:lnTo>
                  <a:pt x="412506" y="79060"/>
                </a:lnTo>
                <a:lnTo>
                  <a:pt x="360924" y="35702"/>
                </a:lnTo>
                <a:lnTo>
                  <a:pt x="299386" y="8689"/>
                </a:lnTo>
                <a:lnTo>
                  <a:pt x="266254" y="1930"/>
                </a:lnTo>
                <a:lnTo>
                  <a:pt x="2322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95300" y="1322211"/>
            <a:ext cx="7050405" cy="13061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rgbClr val="7FC75E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1C656-D534-4182-A633-C3A0D341D619}" type="datetime1">
              <a:rPr lang="en-US" smtClean="0"/>
              <a:t>9/9/2025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7FC75E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F1C37-D708-4785-AD24-0BF9B82E86C0}" type="datetime1">
              <a:rPr lang="en-US" smtClean="0"/>
              <a:t>9/9/2025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7FC75E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BD500-10C8-47CA-BBD8-E61B62D15CE6}" type="datetime1">
              <a:rPr lang="en-US" smtClean="0"/>
              <a:t>9/9/2025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7FC7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7FC75E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789A0-FEF0-42E7-8FFF-AF906E633FDC}" type="datetime1">
              <a:rPr lang="en-US" smtClean="0"/>
              <a:t>9/9/2025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6E522-73F7-4364-BA26-A0AEC90CAC88}" type="datetime1">
              <a:rPr lang="en-US" smtClean="0"/>
              <a:t>9/9/2025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8947150" y="0"/>
            <a:ext cx="3244850" cy="6858000"/>
          </a:xfrm>
          <a:custGeom>
            <a:avLst/>
            <a:gdLst/>
            <a:ahLst/>
            <a:cxnLst/>
            <a:rect l="l" t="t" r="r" b="b"/>
            <a:pathLst>
              <a:path w="3244850" h="6858000">
                <a:moveTo>
                  <a:pt x="3244850" y="0"/>
                </a:moveTo>
                <a:lnTo>
                  <a:pt x="0" y="0"/>
                </a:lnTo>
                <a:lnTo>
                  <a:pt x="0" y="6858000"/>
                </a:lnTo>
                <a:lnTo>
                  <a:pt x="3244850" y="6858000"/>
                </a:lnTo>
                <a:lnTo>
                  <a:pt x="3244850" y="0"/>
                </a:lnTo>
                <a:close/>
              </a:path>
            </a:pathLst>
          </a:custGeom>
          <a:solidFill>
            <a:srgbClr val="7FC7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8947150" y="5675693"/>
            <a:ext cx="2736850" cy="674370"/>
          </a:xfrm>
          <a:custGeom>
            <a:avLst/>
            <a:gdLst/>
            <a:ahLst/>
            <a:cxnLst/>
            <a:rect l="l" t="t" r="r" b="b"/>
            <a:pathLst>
              <a:path w="2736850" h="674370">
                <a:moveTo>
                  <a:pt x="2736850" y="0"/>
                </a:moveTo>
                <a:lnTo>
                  <a:pt x="0" y="0"/>
                </a:lnTo>
                <a:lnTo>
                  <a:pt x="0" y="674306"/>
                </a:lnTo>
                <a:lnTo>
                  <a:pt x="2736850" y="674306"/>
                </a:lnTo>
                <a:lnTo>
                  <a:pt x="27368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825330" y="5938106"/>
            <a:ext cx="616545" cy="154880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0396872" y="6111696"/>
            <a:ext cx="186715" cy="177181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947945" y="6132645"/>
            <a:ext cx="805224" cy="152273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8949753" y="6083147"/>
            <a:ext cx="1635125" cy="2540"/>
          </a:xfrm>
          <a:custGeom>
            <a:avLst/>
            <a:gdLst/>
            <a:ahLst/>
            <a:cxnLst/>
            <a:rect l="l" t="t" r="r" b="b"/>
            <a:pathLst>
              <a:path w="1635125" h="2539">
                <a:moveTo>
                  <a:pt x="1634617" y="1270"/>
                </a:moveTo>
                <a:lnTo>
                  <a:pt x="1634528" y="0"/>
                </a:lnTo>
                <a:lnTo>
                  <a:pt x="88" y="0"/>
                </a:lnTo>
                <a:lnTo>
                  <a:pt x="88" y="1270"/>
                </a:lnTo>
                <a:lnTo>
                  <a:pt x="0" y="2540"/>
                </a:lnTo>
                <a:lnTo>
                  <a:pt x="1634617" y="2540"/>
                </a:lnTo>
                <a:lnTo>
                  <a:pt x="1634617" y="1270"/>
                </a:lnTo>
                <a:close/>
              </a:path>
            </a:pathLst>
          </a:custGeom>
          <a:solidFill>
            <a:srgbClr val="007D8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bg object 2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621812" y="5777572"/>
            <a:ext cx="962562" cy="196100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950961" y="5780733"/>
            <a:ext cx="572098" cy="19032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95300" y="461194"/>
            <a:ext cx="6641465" cy="13061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rgbClr val="7FC75E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5300" y="2710179"/>
            <a:ext cx="7282180" cy="3698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Aptos"/>
                <a:cs typeface="Apto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E9F5F-CB56-435E-BA8A-AAFBCF2FCC0E}" type="datetime1">
              <a:rPr lang="en-US" smtClean="0"/>
              <a:t>9/9/2025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sldNum="0"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495300" y="1322211"/>
            <a:ext cx="8496300" cy="129522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040"/>
              </a:lnSpc>
              <a:spcBef>
                <a:spcPts val="100"/>
              </a:spcBef>
            </a:pPr>
            <a:r>
              <a:rPr lang="hu-HU" spc="-10" dirty="0">
                <a:solidFill>
                  <a:srgbClr val="FFFFFF"/>
                </a:solidFill>
              </a:rPr>
              <a:t>INFORMATIONSPRÄSENTATION ZUM THEMA BIOMASSE</a:t>
            </a:r>
            <a:endParaRPr lang="hu-HU" spc="-30" dirty="0">
              <a:solidFill>
                <a:srgbClr val="FFFFFF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95300" y="2770011"/>
            <a:ext cx="5494655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hu-HU" sz="2200" b="1" spc="-10" dirty="0">
                <a:solidFill>
                  <a:srgbClr val="FFFFFF"/>
                </a:solidFill>
                <a:latin typeface="Aptos"/>
                <a:cs typeface="Aptos"/>
              </a:rPr>
              <a:t>ERNEUERBARE ENERGIE IM ALLTAG</a:t>
            </a:r>
          </a:p>
        </p:txBody>
      </p:sp>
      <p:sp>
        <p:nvSpPr>
          <p:cNvPr id="4" name="Téglalap 3">
            <a:extLst>
              <a:ext uri="{FF2B5EF4-FFF2-40B4-BE49-F238E27FC236}">
                <a16:creationId xmlns:a16="http://schemas.microsoft.com/office/drawing/2014/main" id="{EFEB874B-EA75-C61A-0C1C-E453320E3E2C}"/>
              </a:ext>
            </a:extLst>
          </p:cNvPr>
          <p:cNvSpPr/>
          <p:nvPr/>
        </p:nvSpPr>
        <p:spPr>
          <a:xfrm>
            <a:off x="2594927" y="3429000"/>
            <a:ext cx="1295400" cy="990600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810DD351-D021-3E85-06E9-0C4F82623001}"/>
              </a:ext>
            </a:extLst>
          </p:cNvPr>
          <p:cNvSpPr txBox="1"/>
          <p:nvPr/>
        </p:nvSpPr>
        <p:spPr>
          <a:xfrm>
            <a:off x="503406" y="3193048"/>
            <a:ext cx="2895599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hu-HU" sz="900" b="1" spc="-10" dirty="0" err="1">
                <a:solidFill>
                  <a:srgbClr val="FFFFFF"/>
                </a:solidFill>
                <a:latin typeface="Aptos"/>
                <a:cs typeface="Aptos"/>
              </a:rPr>
              <a:t>Erstellt</a:t>
            </a:r>
            <a:r>
              <a:rPr lang="hu-HU" sz="900" b="1" spc="-10" dirty="0">
                <a:solidFill>
                  <a:srgbClr val="FFFFFF"/>
                </a:solidFill>
                <a:latin typeface="Aptos"/>
                <a:cs typeface="Aptos"/>
              </a:rPr>
              <a:t> von: PP4 – Faipari Tudományos Alapítvány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040"/>
              </a:lnSpc>
              <a:spcBef>
                <a:spcPts val="100"/>
              </a:spcBef>
            </a:pPr>
            <a:r>
              <a:rPr lang="hu-HU" spc="-25" dirty="0"/>
              <a:t>UMWELTAUSWIRKUNGEN – CO₂-FUßABDRUCK</a:t>
            </a:r>
            <a:endParaRPr lang="hu-HU"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609600" y="1981200"/>
            <a:ext cx="7543800" cy="42447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029" marR="5080" indent="-227329">
              <a:lnSpc>
                <a:spcPct val="100000"/>
              </a:lnSpc>
              <a:spcBef>
                <a:spcPts val="100"/>
              </a:spcBef>
              <a:buClr>
                <a:srgbClr val="7FC75E"/>
              </a:buClr>
              <a:buFont typeface="Aptos ExtraBold"/>
              <a:buChar char="•"/>
              <a:tabLst>
                <a:tab pos="241300" algn="l"/>
              </a:tabLst>
            </a:pPr>
            <a:r>
              <a:rPr lang="de-DE" sz="1800" spc="-10" dirty="0">
                <a:latin typeface="Aptos"/>
                <a:cs typeface="Aptos"/>
              </a:rPr>
              <a:t>Der CO₂-Fußabdruck von Biomasse ist in der Regel geringer als der von fossilen Brennstoffen, da Pflanzen während ihres Wachstums Kohlendioxid aus der Luft aufnehmen. (Der CO₂-Fußabdruck bezeichnet die Menge an Treibhausgasen, die bei einer bestimmten Tätigkeit freigesetzt wird.)</a:t>
            </a:r>
            <a:endParaRPr lang="hu-HU" sz="1800" spc="-10" dirty="0">
              <a:latin typeface="Aptos"/>
              <a:cs typeface="Aptos"/>
            </a:endParaRPr>
          </a:p>
          <a:p>
            <a:pPr marL="240029" marR="5080" indent="-227329">
              <a:lnSpc>
                <a:spcPct val="100000"/>
              </a:lnSpc>
              <a:spcBef>
                <a:spcPts val="100"/>
              </a:spcBef>
              <a:buClr>
                <a:srgbClr val="7FC75E"/>
              </a:buClr>
              <a:buFont typeface="Aptos ExtraBold"/>
              <a:buChar char="•"/>
              <a:tabLst>
                <a:tab pos="241300" algn="l"/>
              </a:tabLst>
            </a:pPr>
            <a:r>
              <a:rPr lang="de-DE" sz="1800" spc="-10" dirty="0">
                <a:latin typeface="Aptos"/>
                <a:cs typeface="Aptos"/>
              </a:rPr>
              <a:t>Wird Biomasse richtig behandelt, kann ihre Nutzung CO₂-neutral erfolgen.</a:t>
            </a:r>
            <a:endParaRPr lang="hu-HU" sz="1800" spc="-10" dirty="0">
              <a:latin typeface="Aptos"/>
              <a:cs typeface="Aptos"/>
            </a:endParaRPr>
          </a:p>
          <a:p>
            <a:pPr marL="240029" marR="5080" indent="-227329">
              <a:lnSpc>
                <a:spcPct val="100000"/>
              </a:lnSpc>
              <a:spcBef>
                <a:spcPts val="100"/>
              </a:spcBef>
              <a:buClr>
                <a:srgbClr val="7FC75E"/>
              </a:buClr>
              <a:buFont typeface="Aptos ExtraBold"/>
              <a:buChar char="•"/>
              <a:tabLst>
                <a:tab pos="241300" algn="l"/>
              </a:tabLst>
            </a:pPr>
            <a:r>
              <a:rPr lang="de-DE" sz="1800" spc="-10" dirty="0">
                <a:latin typeface="Aptos"/>
                <a:cs typeface="Aptos"/>
              </a:rPr>
              <a:t>Biomasse ist nur dann nachhaltig, wenn ihre Erzeugung die Umwelt langfristig nicht schädigt.</a:t>
            </a:r>
            <a:endParaRPr lang="hu-HU" sz="1800" spc="-10" dirty="0">
              <a:latin typeface="Aptos"/>
              <a:cs typeface="Aptos"/>
            </a:endParaRPr>
          </a:p>
          <a:p>
            <a:pPr marL="240029" marR="5080" indent="-227329">
              <a:lnSpc>
                <a:spcPct val="100000"/>
              </a:lnSpc>
              <a:spcBef>
                <a:spcPts val="100"/>
              </a:spcBef>
              <a:buClr>
                <a:srgbClr val="7FC75E"/>
              </a:buClr>
              <a:buFont typeface="Aptos ExtraBold"/>
              <a:buChar char="•"/>
              <a:tabLst>
                <a:tab pos="241300" algn="l"/>
              </a:tabLst>
            </a:pPr>
            <a:endParaRPr lang="hu-HU" sz="1800" spc="-10" dirty="0">
              <a:latin typeface="Aptos"/>
              <a:cs typeface="Aptos"/>
            </a:endParaRPr>
          </a:p>
          <a:p>
            <a:pPr marL="240029" marR="5080" indent="-227329">
              <a:lnSpc>
                <a:spcPct val="100000"/>
              </a:lnSpc>
              <a:spcBef>
                <a:spcPts val="100"/>
              </a:spcBef>
              <a:buClr>
                <a:srgbClr val="7FC75E"/>
              </a:buClr>
              <a:buFont typeface="Aptos ExtraBold"/>
              <a:buChar char="•"/>
              <a:tabLst>
                <a:tab pos="241300" algn="l"/>
              </a:tabLst>
            </a:pPr>
            <a:r>
              <a:rPr lang="de-DE" sz="1800" b="1" spc="-10" dirty="0">
                <a:latin typeface="Aptos"/>
                <a:cs typeface="Aptos"/>
              </a:rPr>
              <a:t>Mögliche Risiken: </a:t>
            </a:r>
            <a:r>
              <a:rPr lang="de-DE" sz="1800" spc="-10" dirty="0">
                <a:latin typeface="Aptos"/>
                <a:cs typeface="Aptos"/>
              </a:rPr>
              <a:t>Bodenerosion, Abholzung, Rückgang der Artenvielfalt sowie hoher Wasserverbrauch.</a:t>
            </a:r>
            <a:endParaRPr lang="hu-HU" sz="1800" spc="-10" dirty="0">
              <a:latin typeface="Aptos"/>
              <a:cs typeface="Aptos"/>
            </a:endParaRPr>
          </a:p>
          <a:p>
            <a:pPr marL="240029" marR="5080" indent="-227329">
              <a:lnSpc>
                <a:spcPct val="100000"/>
              </a:lnSpc>
              <a:spcBef>
                <a:spcPts val="100"/>
              </a:spcBef>
              <a:buClr>
                <a:srgbClr val="7FC75E"/>
              </a:buClr>
              <a:buFont typeface="Aptos ExtraBold"/>
              <a:buChar char="•"/>
              <a:tabLst>
                <a:tab pos="241300" algn="l"/>
              </a:tabLst>
            </a:pPr>
            <a:r>
              <a:rPr lang="de-DE" sz="1800" spc="-10" dirty="0">
                <a:latin typeface="Aptos"/>
                <a:cs typeface="Aptos"/>
              </a:rPr>
              <a:t>Eine nachhaltige Nutzung erfordert eine verantwortungsvolle Forst- und Landwirtschaft sowie eine kluge Abfallbewirtschaftung.</a:t>
            </a:r>
            <a:endParaRPr lang="hu-HU" sz="1800" spc="-10" dirty="0">
              <a:latin typeface="Aptos"/>
              <a:cs typeface="Aptos"/>
            </a:endParaRPr>
          </a:p>
          <a:p>
            <a:pPr marL="240029" marR="5080" indent="-227329">
              <a:lnSpc>
                <a:spcPct val="100000"/>
              </a:lnSpc>
              <a:spcBef>
                <a:spcPts val="100"/>
              </a:spcBef>
              <a:buClr>
                <a:srgbClr val="7FC75E"/>
              </a:buClr>
              <a:buFont typeface="Aptos ExtraBold"/>
              <a:buChar char="•"/>
              <a:tabLst>
                <a:tab pos="241300" algn="l"/>
              </a:tabLst>
            </a:pPr>
            <a:r>
              <a:rPr lang="de-DE" sz="1800" spc="-10" dirty="0">
                <a:latin typeface="Aptos"/>
                <a:cs typeface="Aptos"/>
              </a:rPr>
              <a:t>Nachhaltige Biomasse hat einen geringen ökologischen Fußabdruck.(Der ökologische Fußabdruck misst die Belastung, die eine bestimmte Tätigkeit auf die Umwelt ausübt.)</a:t>
            </a:r>
            <a:r>
              <a:rPr sz="1800" spc="-10" dirty="0">
                <a:latin typeface="Aptos"/>
                <a:cs typeface="Aptos"/>
              </a:rPr>
              <a:t>	</a:t>
            </a:r>
            <a:endParaRPr sz="1800" dirty="0">
              <a:latin typeface="Aptos"/>
              <a:cs typeface="Aptos"/>
            </a:endParaRPr>
          </a:p>
        </p:txBody>
      </p:sp>
      <p:pic>
        <p:nvPicPr>
          <p:cNvPr id="4" name="object 2">
            <a:extLst>
              <a:ext uri="{FF2B5EF4-FFF2-40B4-BE49-F238E27FC236}">
                <a16:creationId xmlns:a16="http://schemas.microsoft.com/office/drawing/2014/main" id="{D7710CE0-E7BB-4DCE-A8B9-8EE88195236B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34942" y="1820346"/>
            <a:ext cx="2984885" cy="2966687"/>
          </a:xfrm>
          <a:prstGeom prst="rect">
            <a:avLst/>
          </a:prstGeom>
        </p:spPr>
      </p:pic>
      <p:sp>
        <p:nvSpPr>
          <p:cNvPr id="5" name="Téglalap 4">
            <a:extLst>
              <a:ext uri="{FF2B5EF4-FFF2-40B4-BE49-F238E27FC236}">
                <a16:creationId xmlns:a16="http://schemas.microsoft.com/office/drawing/2014/main" id="{575CB41C-8EF7-0A9E-81E0-D247DFB41D8D}"/>
              </a:ext>
            </a:extLst>
          </p:cNvPr>
          <p:cNvSpPr/>
          <p:nvPr/>
        </p:nvSpPr>
        <p:spPr>
          <a:xfrm>
            <a:off x="10650848" y="5486400"/>
            <a:ext cx="1541152" cy="1351281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495300" y="1322211"/>
            <a:ext cx="7050405" cy="129522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040"/>
              </a:lnSpc>
              <a:spcBef>
                <a:spcPts val="100"/>
              </a:spcBef>
            </a:pPr>
            <a:r>
              <a:rPr lang="hu-HU" spc="-10" dirty="0">
                <a:solidFill>
                  <a:srgbClr val="FFFFFF"/>
                </a:solidFill>
              </a:rPr>
              <a:t>VIELEN DANK FÜR DIE AUFMERKSAMKEIT</a:t>
            </a:r>
            <a:endParaRPr spc="-30" dirty="0">
              <a:solidFill>
                <a:srgbClr val="FFFFFF"/>
              </a:solidFill>
            </a:endParaRPr>
          </a:p>
        </p:txBody>
      </p:sp>
      <p:sp>
        <p:nvSpPr>
          <p:cNvPr id="3" name="Téglalap 2">
            <a:extLst>
              <a:ext uri="{FF2B5EF4-FFF2-40B4-BE49-F238E27FC236}">
                <a16:creationId xmlns:a16="http://schemas.microsoft.com/office/drawing/2014/main" id="{64392B39-CCBF-2F2B-921E-DFE5472BDCE1}"/>
              </a:ext>
            </a:extLst>
          </p:cNvPr>
          <p:cNvSpPr/>
          <p:nvPr/>
        </p:nvSpPr>
        <p:spPr>
          <a:xfrm>
            <a:off x="2479350" y="3429000"/>
            <a:ext cx="1541152" cy="1351281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58553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915400" y="0"/>
            <a:ext cx="3276600" cy="6858000"/>
            <a:chOff x="8915400" y="0"/>
            <a:chExt cx="3276600" cy="6858000"/>
          </a:xfrm>
        </p:grpSpPr>
        <p:sp>
          <p:nvSpPr>
            <p:cNvPr id="3" name="object 3"/>
            <p:cNvSpPr/>
            <p:nvPr/>
          </p:nvSpPr>
          <p:spPr>
            <a:xfrm>
              <a:off x="8947150" y="0"/>
              <a:ext cx="3244850" cy="6858000"/>
            </a:xfrm>
            <a:custGeom>
              <a:avLst/>
              <a:gdLst/>
              <a:ahLst/>
              <a:cxnLst/>
              <a:rect l="l" t="t" r="r" b="b"/>
              <a:pathLst>
                <a:path w="3244850" h="6858000">
                  <a:moveTo>
                    <a:pt x="324485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244850" y="6858000"/>
                  </a:lnTo>
                  <a:lnTo>
                    <a:pt x="3244850" y="0"/>
                  </a:lnTo>
                  <a:close/>
                </a:path>
              </a:pathLst>
            </a:custGeom>
            <a:solidFill>
              <a:srgbClr val="7FC75E"/>
            </a:solidFill>
          </p:spPr>
          <p:txBody>
            <a:bodyPr wrap="square" lIns="0" tIns="0" rIns="0" bIns="0" rtlCol="0"/>
            <a:lstStyle/>
            <a:p>
              <a:endParaRPr lang="de-AT" noProof="0" dirty="0"/>
            </a:p>
          </p:txBody>
        </p:sp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742711" y="1647254"/>
              <a:ext cx="2365096" cy="30353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915400" y="5675693"/>
              <a:ext cx="2736850" cy="674370"/>
            </a:xfrm>
            <a:custGeom>
              <a:avLst/>
              <a:gdLst/>
              <a:ahLst/>
              <a:cxnLst/>
              <a:rect l="l" t="t" r="r" b="b"/>
              <a:pathLst>
                <a:path w="2736850" h="674370">
                  <a:moveTo>
                    <a:pt x="2736850" y="0"/>
                  </a:moveTo>
                  <a:lnTo>
                    <a:pt x="0" y="0"/>
                  </a:lnTo>
                  <a:lnTo>
                    <a:pt x="0" y="674306"/>
                  </a:lnTo>
                  <a:lnTo>
                    <a:pt x="2736850" y="674306"/>
                  </a:lnTo>
                  <a:lnTo>
                    <a:pt x="27368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lang="de-AT" noProof="0" dirty="0"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825330" y="5938106"/>
              <a:ext cx="616545" cy="15488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396872" y="6111696"/>
              <a:ext cx="186715" cy="17718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47945" y="6132645"/>
              <a:ext cx="805224" cy="15227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8949753" y="6083147"/>
              <a:ext cx="1635125" cy="2540"/>
            </a:xfrm>
            <a:custGeom>
              <a:avLst/>
              <a:gdLst/>
              <a:ahLst/>
              <a:cxnLst/>
              <a:rect l="l" t="t" r="r" b="b"/>
              <a:pathLst>
                <a:path w="1635125" h="2539">
                  <a:moveTo>
                    <a:pt x="1634617" y="1270"/>
                  </a:moveTo>
                  <a:lnTo>
                    <a:pt x="1634528" y="0"/>
                  </a:lnTo>
                  <a:lnTo>
                    <a:pt x="88" y="0"/>
                  </a:lnTo>
                  <a:lnTo>
                    <a:pt x="88" y="1270"/>
                  </a:lnTo>
                  <a:lnTo>
                    <a:pt x="0" y="2540"/>
                  </a:lnTo>
                  <a:lnTo>
                    <a:pt x="1634617" y="2540"/>
                  </a:lnTo>
                  <a:lnTo>
                    <a:pt x="1634617" y="1270"/>
                  </a:lnTo>
                  <a:close/>
                </a:path>
              </a:pathLst>
            </a:custGeom>
            <a:solidFill>
              <a:srgbClr val="007D87"/>
            </a:solidFill>
          </p:spPr>
          <p:txBody>
            <a:bodyPr wrap="square" lIns="0" tIns="0" rIns="0" bIns="0" rtlCol="0"/>
            <a:lstStyle/>
            <a:p>
              <a:endParaRPr lang="de-AT" noProof="0" dirty="0"/>
            </a:p>
          </p:txBody>
        </p:sp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621812" y="5777572"/>
              <a:ext cx="962562" cy="196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50961" y="5780733"/>
              <a:ext cx="572098" cy="190326"/>
            </a:xfrm>
            <a:prstGeom prst="rect">
              <a:avLst/>
            </a:prstGeom>
          </p:spPr>
        </p:pic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495300" y="461194"/>
            <a:ext cx="689610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AT" noProof="0" dirty="0"/>
              <a:t>DER BEGRIFF „BIOMASSE”</a:t>
            </a:r>
            <a:endParaRPr lang="de-AT" spc="-10" noProof="0" dirty="0"/>
          </a:p>
        </p:txBody>
      </p:sp>
      <p:sp>
        <p:nvSpPr>
          <p:cNvPr id="13" name="object 13"/>
          <p:cNvSpPr txBox="1"/>
          <p:nvPr/>
        </p:nvSpPr>
        <p:spPr>
          <a:xfrm>
            <a:off x="495300" y="1796502"/>
            <a:ext cx="7113905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de-AT" sz="1800" b="1" spc="-10" noProof="0" dirty="0">
                <a:latin typeface="Aptos"/>
                <a:cs typeface="Aptos"/>
              </a:rPr>
              <a:t>Biomasse bezeichnet organische Materialien, die von lebenden oder kürzlich abgestorbenen biologischen Organismen stammen und zur Energiegewinnung genutzt werden können.</a:t>
            </a:r>
            <a:endParaRPr lang="de-AT" sz="1800" b="1" noProof="0" dirty="0">
              <a:latin typeface="Aptos"/>
              <a:cs typeface="Aptos"/>
            </a:endParaRPr>
          </a:p>
        </p:txBody>
      </p:sp>
      <p:graphicFrame>
        <p:nvGraphicFramePr>
          <p:cNvPr id="14" name="object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179078"/>
              </p:ext>
            </p:extLst>
          </p:nvPr>
        </p:nvGraphicFramePr>
        <p:xfrm>
          <a:off x="508000" y="2911563"/>
          <a:ext cx="7425055" cy="242696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43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71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64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91869">
                <a:tc>
                  <a:txBody>
                    <a:bodyPr/>
                    <a:lstStyle/>
                    <a:p>
                      <a:pPr marR="60325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de-AT" sz="1800" b="1" spc="-25" noProof="0" dirty="0">
                          <a:solidFill>
                            <a:srgbClr val="FFFFFF"/>
                          </a:solidFill>
                          <a:latin typeface="Aptos"/>
                          <a:cs typeface="Aptos"/>
                        </a:rPr>
                        <a:t>1. </a:t>
                      </a:r>
                      <a:r>
                        <a:rPr lang="de-AT" sz="1800" b="1" spc="-10" noProof="0" dirty="0">
                          <a:solidFill>
                            <a:srgbClr val="FFFFFF"/>
                          </a:solidFill>
                          <a:latin typeface="Aptos"/>
                          <a:cs typeface="Aptos"/>
                        </a:rPr>
                        <a:t>PFLANZLICHE MATERIALIEN</a:t>
                      </a:r>
                      <a:endParaRPr lang="de-AT" sz="1800" noProof="0" dirty="0">
                        <a:latin typeface="Aptos"/>
                        <a:cs typeface="Aptos"/>
                      </a:endParaRPr>
                    </a:p>
                  </a:txBody>
                  <a:tcPr marL="0" marR="0" marT="62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C75E"/>
                    </a:solidFill>
                  </a:tcPr>
                </a:tc>
                <a:tc>
                  <a:txBody>
                    <a:bodyPr/>
                    <a:lstStyle/>
                    <a:p>
                      <a:pPr marL="25400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de-AT" sz="1800" b="1" spc="-25" noProof="0" dirty="0">
                          <a:solidFill>
                            <a:srgbClr val="FFFFFF"/>
                          </a:solidFill>
                          <a:latin typeface="Aptos"/>
                          <a:cs typeface="Aptos"/>
                        </a:rPr>
                        <a:t>2.</a:t>
                      </a:r>
                      <a:r>
                        <a:rPr lang="de-AT" sz="1800" b="0" spc="0" noProof="0" dirty="0">
                          <a:solidFill>
                            <a:schemeClr val="tx1"/>
                          </a:solidFill>
                          <a:latin typeface="Aptos"/>
                          <a:cs typeface="Aptos"/>
                        </a:rPr>
                        <a:t> </a:t>
                      </a:r>
                      <a:r>
                        <a:rPr lang="de-AT" sz="1800" b="1" spc="-10" noProof="0" dirty="0">
                          <a:solidFill>
                            <a:srgbClr val="FFFFFF"/>
                          </a:solidFill>
                          <a:latin typeface="Aptos"/>
                          <a:cs typeface="Aptos"/>
                        </a:rPr>
                        <a:t>TIERISCHE  ABFÄLLE</a:t>
                      </a:r>
                      <a:endParaRPr lang="de-AT" sz="1800" noProof="0" dirty="0">
                        <a:latin typeface="Aptos"/>
                        <a:cs typeface="Aptos"/>
                      </a:endParaRPr>
                    </a:p>
                  </a:txBody>
                  <a:tcPr marL="0" marR="0" marT="62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C75E"/>
                    </a:solidFill>
                  </a:tcPr>
                </a:tc>
                <a:tc>
                  <a:txBody>
                    <a:bodyPr/>
                    <a:lstStyle/>
                    <a:p>
                      <a:pPr marL="90805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de-AT" sz="1800" b="1" spc="-25" noProof="0" dirty="0">
                          <a:solidFill>
                            <a:srgbClr val="FFFFFF"/>
                          </a:solidFill>
                          <a:latin typeface="Aptos"/>
                          <a:cs typeface="Aptos"/>
                        </a:rPr>
                        <a:t>3. </a:t>
                      </a:r>
                      <a:r>
                        <a:rPr lang="de-AT" sz="1800" b="1" spc="-10" noProof="0" dirty="0">
                          <a:solidFill>
                            <a:srgbClr val="FFFFFF"/>
                          </a:solidFill>
                          <a:latin typeface="Aptos"/>
                          <a:cs typeface="Aptos"/>
                        </a:rPr>
                        <a:t>INDUSTRIELLE BIOLOGISCHE NEBENPRODUKTE</a:t>
                      </a:r>
                      <a:endParaRPr lang="de-AT" sz="1800" noProof="0" dirty="0">
                        <a:latin typeface="Aptos"/>
                        <a:cs typeface="Aptos"/>
                      </a:endParaRPr>
                    </a:p>
                  </a:txBody>
                  <a:tcPr marL="0" marR="0" marT="62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C75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7550">
                <a:tc>
                  <a:txBody>
                    <a:bodyPr/>
                    <a:lstStyle/>
                    <a:p>
                      <a:pPr marR="60325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de-AT" sz="1800" spc="-25" noProof="0" dirty="0">
                          <a:latin typeface="Aptos"/>
                          <a:cs typeface="Aptos"/>
                        </a:rPr>
                        <a:t>Holz</a:t>
                      </a:r>
                      <a:endParaRPr lang="de-AT" sz="1800" noProof="0" dirty="0">
                        <a:latin typeface="Aptos"/>
                        <a:cs typeface="Aptos"/>
                      </a:endParaRPr>
                    </a:p>
                  </a:txBody>
                  <a:tcPr marL="0" marR="0" marT="62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AEB"/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de-AT" sz="1800" b="0" spc="-10" noProof="0" dirty="0">
                          <a:latin typeface="Aptos"/>
                          <a:cs typeface="Aptos"/>
                        </a:rPr>
                        <a:t>Gülle</a:t>
                      </a:r>
                      <a:endParaRPr lang="de-AT" sz="1800" b="0" noProof="0" dirty="0">
                        <a:latin typeface="Aptos"/>
                        <a:cs typeface="Aptos"/>
                      </a:endParaRPr>
                    </a:p>
                  </a:txBody>
                  <a:tcPr marL="0" marR="0" marT="62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AEB"/>
                    </a:solidFill>
                  </a:tcPr>
                </a:tc>
                <a:tc>
                  <a:txBody>
                    <a:bodyPr/>
                    <a:lstStyle/>
                    <a:p>
                      <a:pPr marL="663575" marR="189230" indent="-37655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endParaRPr lang="de-AT" sz="1800" b="0" noProof="0" dirty="0">
                        <a:latin typeface="Aptos"/>
                        <a:cs typeface="Aptos"/>
                      </a:endParaRPr>
                    </a:p>
                  </a:txBody>
                  <a:tcPr marL="0" marR="0" marT="62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7550">
                <a:tc>
                  <a:txBody>
                    <a:bodyPr/>
                    <a:lstStyle/>
                    <a:p>
                      <a:pPr marR="60325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endParaRPr lang="de-AT" sz="1800" noProof="0" dirty="0">
                        <a:latin typeface="Aptos"/>
                        <a:cs typeface="Aptos"/>
                      </a:endParaRPr>
                    </a:p>
                  </a:txBody>
                  <a:tcPr marL="0" marR="0" marT="62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endParaRPr lang="de-AT" sz="1800" noProof="0" dirty="0">
                        <a:latin typeface="Aptos"/>
                        <a:cs typeface="Aptos"/>
                      </a:endParaRPr>
                    </a:p>
                  </a:txBody>
                  <a:tcPr marL="0" marR="0" marT="62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63575" marR="189230" indent="-37655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endParaRPr lang="de-AT" sz="1800" noProof="0" dirty="0">
                        <a:latin typeface="Aptos"/>
                        <a:cs typeface="Aptos"/>
                      </a:endParaRPr>
                    </a:p>
                  </a:txBody>
                  <a:tcPr marL="0" marR="0" marT="62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4713867"/>
                  </a:ext>
                </a:extLst>
              </a:tr>
            </a:tbl>
          </a:graphicData>
        </a:graphic>
      </p:graphicFrame>
      <p:sp>
        <p:nvSpPr>
          <p:cNvPr id="15" name="object 15"/>
          <p:cNvSpPr txBox="1"/>
          <p:nvPr/>
        </p:nvSpPr>
        <p:spPr>
          <a:xfrm>
            <a:off x="773550" y="4682554"/>
            <a:ext cx="196965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indent="12700" algn="ctr">
              <a:lnSpc>
                <a:spcPct val="100000"/>
              </a:lnSpc>
              <a:spcBef>
                <a:spcPts val="100"/>
              </a:spcBef>
            </a:pPr>
            <a:r>
              <a:rPr lang="de-AT" sz="1800" spc="-10" noProof="0" dirty="0">
                <a:latin typeface="Aptos"/>
                <a:cs typeface="Aptos"/>
              </a:rPr>
              <a:t>Landwirtschaftliche Abfälle</a:t>
            </a:r>
            <a:endParaRPr lang="de-AT" sz="1800" noProof="0" dirty="0">
              <a:latin typeface="Aptos"/>
              <a:cs typeface="Apto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161729" y="4682554"/>
            <a:ext cx="2131258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de-AT" sz="1800" spc="-10" noProof="0" dirty="0">
                <a:latin typeface="Aptos"/>
                <a:cs typeface="Aptos"/>
              </a:rPr>
              <a:t>Lebensmittelreste tierischen Ursprungs</a:t>
            </a:r>
            <a:endParaRPr lang="de-AT" sz="1800" noProof="0" dirty="0">
              <a:latin typeface="Aptos"/>
              <a:cs typeface="Apto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392683" y="4693355"/>
            <a:ext cx="2532117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2700" algn="ctr">
              <a:lnSpc>
                <a:spcPct val="100000"/>
              </a:lnSpc>
              <a:spcBef>
                <a:spcPts val="100"/>
              </a:spcBef>
            </a:pPr>
            <a:r>
              <a:rPr lang="de-AT" sz="1800" spc="-10" noProof="0" dirty="0">
                <a:latin typeface="Aptos"/>
                <a:cs typeface="Aptos"/>
              </a:rPr>
              <a:t>Nebenprodukte der Lebensmittelverarbeitung</a:t>
            </a:r>
            <a:endParaRPr lang="de-AT" sz="1800" noProof="0" dirty="0">
              <a:latin typeface="Aptos"/>
              <a:cs typeface="Aptos"/>
            </a:endParaRP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EEDDA5FD-D74C-1391-5C09-797B32F8240C}"/>
              </a:ext>
            </a:extLst>
          </p:cNvPr>
          <p:cNvSpPr txBox="1"/>
          <p:nvPr/>
        </p:nvSpPr>
        <p:spPr>
          <a:xfrm>
            <a:off x="5486400" y="3962538"/>
            <a:ext cx="237045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2700" algn="ctr">
              <a:lnSpc>
                <a:spcPct val="100000"/>
              </a:lnSpc>
              <a:spcBef>
                <a:spcPts val="100"/>
              </a:spcBef>
            </a:pPr>
            <a:r>
              <a:rPr lang="de-AT" sz="1800" spc="-10" noProof="0" dirty="0">
                <a:latin typeface="Aptos"/>
                <a:cs typeface="Aptos"/>
              </a:rPr>
              <a:t>Abfälle aus der Papier- und Zellstoffindustrie</a:t>
            </a:r>
            <a:endParaRPr lang="de-AT" sz="1800" noProof="0" dirty="0">
              <a:latin typeface="Aptos"/>
              <a:cs typeface="Aptos"/>
            </a:endParaRPr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813D8B48-81FA-D537-03E0-915AE846AE59}"/>
              </a:ext>
            </a:extLst>
          </p:cNvPr>
          <p:cNvSpPr/>
          <p:nvPr/>
        </p:nvSpPr>
        <p:spPr>
          <a:xfrm>
            <a:off x="10650848" y="5486400"/>
            <a:ext cx="1541151" cy="1371599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947150" y="0"/>
            <a:ext cx="3244850" cy="6858000"/>
          </a:xfrm>
          <a:custGeom>
            <a:avLst/>
            <a:gdLst/>
            <a:ahLst/>
            <a:cxnLst/>
            <a:rect l="l" t="t" r="r" b="b"/>
            <a:pathLst>
              <a:path w="3244850" h="6858000">
                <a:moveTo>
                  <a:pt x="3244850" y="0"/>
                </a:moveTo>
                <a:lnTo>
                  <a:pt x="0" y="0"/>
                </a:lnTo>
                <a:lnTo>
                  <a:pt x="0" y="6858000"/>
                </a:lnTo>
                <a:lnTo>
                  <a:pt x="3244850" y="6858000"/>
                </a:lnTo>
                <a:lnTo>
                  <a:pt x="3244850" y="0"/>
                </a:lnTo>
                <a:close/>
              </a:path>
            </a:pathLst>
          </a:custGeom>
          <a:solidFill>
            <a:srgbClr val="7FC75E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742711" y="1647254"/>
            <a:ext cx="2365096" cy="3035300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8947150" y="5675693"/>
            <a:ext cx="2736850" cy="674370"/>
            <a:chOff x="8947150" y="5675693"/>
            <a:chExt cx="2736850" cy="674370"/>
          </a:xfrm>
        </p:grpSpPr>
        <p:sp>
          <p:nvSpPr>
            <p:cNvPr id="11" name="object 11"/>
            <p:cNvSpPr/>
            <p:nvPr/>
          </p:nvSpPr>
          <p:spPr>
            <a:xfrm>
              <a:off x="8947150" y="5675693"/>
              <a:ext cx="2736850" cy="674370"/>
            </a:xfrm>
            <a:custGeom>
              <a:avLst/>
              <a:gdLst/>
              <a:ahLst/>
              <a:cxnLst/>
              <a:rect l="l" t="t" r="r" b="b"/>
              <a:pathLst>
                <a:path w="2736850" h="674370">
                  <a:moveTo>
                    <a:pt x="2736850" y="0"/>
                  </a:moveTo>
                  <a:lnTo>
                    <a:pt x="0" y="0"/>
                  </a:lnTo>
                  <a:lnTo>
                    <a:pt x="0" y="674306"/>
                  </a:lnTo>
                  <a:lnTo>
                    <a:pt x="2736850" y="674306"/>
                  </a:lnTo>
                  <a:lnTo>
                    <a:pt x="27368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825330" y="5938105"/>
              <a:ext cx="616545" cy="15488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396872" y="6111696"/>
              <a:ext cx="186715" cy="177181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47945" y="6132645"/>
              <a:ext cx="805224" cy="152273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8949753" y="6083147"/>
              <a:ext cx="1635125" cy="2540"/>
            </a:xfrm>
            <a:custGeom>
              <a:avLst/>
              <a:gdLst/>
              <a:ahLst/>
              <a:cxnLst/>
              <a:rect l="l" t="t" r="r" b="b"/>
              <a:pathLst>
                <a:path w="1635125" h="2539">
                  <a:moveTo>
                    <a:pt x="1634617" y="1270"/>
                  </a:moveTo>
                  <a:lnTo>
                    <a:pt x="1634528" y="0"/>
                  </a:lnTo>
                  <a:lnTo>
                    <a:pt x="88" y="0"/>
                  </a:lnTo>
                  <a:lnTo>
                    <a:pt x="88" y="1270"/>
                  </a:lnTo>
                  <a:lnTo>
                    <a:pt x="0" y="2540"/>
                  </a:lnTo>
                  <a:lnTo>
                    <a:pt x="1634617" y="2540"/>
                  </a:lnTo>
                  <a:lnTo>
                    <a:pt x="1634617" y="1270"/>
                  </a:lnTo>
                  <a:close/>
                </a:path>
              </a:pathLst>
            </a:custGeom>
            <a:solidFill>
              <a:srgbClr val="007D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621812" y="5777572"/>
              <a:ext cx="962562" cy="19610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50961" y="5780733"/>
              <a:ext cx="572098" cy="190326"/>
            </a:xfrm>
            <a:prstGeom prst="rect">
              <a:avLst/>
            </a:prstGeom>
          </p:spPr>
        </p:pic>
      </p:grp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495300" y="461194"/>
            <a:ext cx="773430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hu-HU" dirty="0"/>
              <a:t>HAUPTTYPEN VON BIOMASSE</a:t>
            </a:r>
            <a:endParaRPr lang="hu-HU" spc="-10" dirty="0"/>
          </a:p>
        </p:txBody>
      </p:sp>
      <p:graphicFrame>
        <p:nvGraphicFramePr>
          <p:cNvPr id="19" name="object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49702"/>
              </p:ext>
            </p:extLst>
          </p:nvPr>
        </p:nvGraphicFramePr>
        <p:xfrm>
          <a:off x="569043" y="2266402"/>
          <a:ext cx="3226351" cy="42474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263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61373">
                <a:tc>
                  <a:txBody>
                    <a:bodyPr/>
                    <a:lstStyle/>
                    <a:p>
                      <a:pPr marL="93600" algn="l">
                        <a:lnSpc>
                          <a:spcPts val="1875"/>
                        </a:lnSpc>
                        <a:spcBef>
                          <a:spcPts val="500"/>
                        </a:spcBef>
                      </a:pPr>
                      <a:r>
                        <a:rPr lang="de-DE" sz="1600" spc="-10" dirty="0">
                          <a:latin typeface="Aptos"/>
                          <a:cs typeface="Aptos"/>
                        </a:rPr>
                        <a:t>Entsteht direkt als Ergebnis der Photosynthese und umfasst natürliche oder land- bzw. forstwirtschaftlich-pflanzliche Materialien.</a:t>
                      </a:r>
                      <a:endParaRPr lang="hu-HU" sz="1600" spc="-10" dirty="0">
                        <a:latin typeface="Aptos"/>
                        <a:cs typeface="Aptos"/>
                      </a:endParaRPr>
                    </a:p>
                  </a:txBody>
                  <a:tcPr marL="0" marR="0" marT="63500" marB="0">
                    <a:solidFill>
                      <a:srgbClr val="E6E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6112">
                <a:tc>
                  <a:txBody>
                    <a:bodyPr/>
                    <a:lstStyle/>
                    <a:p>
                      <a:pPr algn="ctr">
                        <a:lnSpc>
                          <a:spcPts val="1860"/>
                        </a:lnSpc>
                        <a:spcBef>
                          <a:spcPts val="100"/>
                        </a:spcBef>
                      </a:pPr>
                      <a:r>
                        <a:rPr lang="de-DE" sz="1600" b="1" spc="-10" dirty="0">
                          <a:solidFill>
                            <a:schemeClr val="tx1"/>
                          </a:solidFill>
                          <a:latin typeface="Aptos"/>
                          <a:ea typeface="+mn-ea"/>
                          <a:cs typeface="Aptos"/>
                        </a:rPr>
                        <a:t>F</a:t>
                      </a:r>
                      <a:r>
                        <a:rPr lang="hu-HU" sz="1600" b="1" spc="-10" dirty="0">
                          <a:solidFill>
                            <a:schemeClr val="tx1"/>
                          </a:solidFill>
                          <a:latin typeface="Aptos"/>
                          <a:ea typeface="+mn-ea"/>
                          <a:cs typeface="Aptos"/>
                        </a:rPr>
                        <a:t>orstwirtschaftliche Biomasse</a:t>
                      </a:r>
                    </a:p>
                    <a:p>
                      <a:pPr marL="22860" marR="15240" algn="ctr">
                        <a:lnSpc>
                          <a:spcPts val="1800"/>
                        </a:lnSpc>
                        <a:spcBef>
                          <a:spcPts val="100"/>
                        </a:spcBef>
                      </a:pPr>
                      <a:r>
                        <a:rPr lang="de-DE" sz="1600" spc="-10" dirty="0">
                          <a:solidFill>
                            <a:schemeClr val="tx1"/>
                          </a:solidFill>
                          <a:latin typeface="Aptos"/>
                          <a:ea typeface="+mn-ea"/>
                        </a:rPr>
                        <a:t>Organisches Material, das bei der Holz- und Forstwirtschaft anfällt</a:t>
                      </a:r>
                      <a:endParaRPr lang="hu-HU" sz="1600" spc="-10" dirty="0">
                        <a:solidFill>
                          <a:schemeClr val="tx1"/>
                        </a:solidFill>
                        <a:latin typeface="Aptos"/>
                        <a:ea typeface="+mn-ea"/>
                        <a:cs typeface="Aptos"/>
                      </a:endParaRPr>
                    </a:p>
                    <a:p>
                      <a:pPr marL="22860" marR="15240" algn="ctr">
                        <a:lnSpc>
                          <a:spcPts val="1800"/>
                        </a:lnSpc>
                        <a:spcBef>
                          <a:spcPts val="100"/>
                        </a:spcBef>
                      </a:pPr>
                      <a:endParaRPr lang="hu-HU" sz="1600" b="1" spc="-10" dirty="0">
                        <a:latin typeface="Aptos"/>
                        <a:cs typeface="Aptos"/>
                      </a:endParaRPr>
                    </a:p>
                    <a:p>
                      <a:pPr marL="22860" marR="15240" algn="ctr">
                        <a:lnSpc>
                          <a:spcPts val="1800"/>
                        </a:lnSpc>
                        <a:spcBef>
                          <a:spcPts val="100"/>
                        </a:spcBef>
                      </a:pPr>
                      <a:r>
                        <a:rPr lang="de-DE" sz="1600" b="1" spc="-10" dirty="0">
                          <a:latin typeface="Aptos"/>
                          <a:cs typeface="Aptos"/>
                        </a:rPr>
                        <a:t>L</a:t>
                      </a:r>
                      <a:r>
                        <a:rPr lang="hu-HU" sz="1600" b="1" spc="-10" dirty="0">
                          <a:latin typeface="Aptos"/>
                          <a:cs typeface="Aptos"/>
                        </a:rPr>
                        <a:t>andwirtschaftliche Biomasse </a:t>
                      </a:r>
                    </a:p>
                    <a:p>
                      <a:pPr marL="12065" marR="5080" algn="ctr">
                        <a:lnSpc>
                          <a:spcPts val="1800"/>
                        </a:lnSpc>
                        <a:spcBef>
                          <a:spcPts val="500"/>
                        </a:spcBef>
                      </a:pPr>
                      <a:r>
                        <a:rPr lang="hu-HU" sz="1600" spc="-10" dirty="0" err="1">
                          <a:solidFill>
                            <a:schemeClr val="tx1"/>
                          </a:solidFill>
                          <a:latin typeface="Aptos"/>
                          <a:ea typeface="+mn-ea"/>
                          <a:cs typeface="+mn-cs"/>
                        </a:rPr>
                        <a:t>Nebenprodukte</a:t>
                      </a:r>
                      <a:r>
                        <a:rPr lang="hu-HU" sz="1600" spc="-10" dirty="0">
                          <a:solidFill>
                            <a:schemeClr val="tx1"/>
                          </a:solidFill>
                          <a:latin typeface="Aptos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spc="-10" dirty="0" err="1">
                          <a:solidFill>
                            <a:schemeClr val="tx1"/>
                          </a:solidFill>
                          <a:latin typeface="Aptos"/>
                          <a:ea typeface="+mn-ea"/>
                          <a:cs typeface="+mn-cs"/>
                        </a:rPr>
                        <a:t>des</a:t>
                      </a:r>
                      <a:r>
                        <a:rPr lang="hu-HU" sz="1600" spc="-10" dirty="0">
                          <a:solidFill>
                            <a:schemeClr val="tx1"/>
                          </a:solidFill>
                          <a:latin typeface="Aptos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spc="-10" dirty="0" err="1">
                          <a:solidFill>
                            <a:schemeClr val="tx1"/>
                          </a:solidFill>
                          <a:latin typeface="Aptos"/>
                          <a:ea typeface="+mn-ea"/>
                          <a:cs typeface="+mn-cs"/>
                        </a:rPr>
                        <a:t>Pflanzenanbaus</a:t>
                      </a:r>
                      <a:endParaRPr lang="hu-HU" sz="1600" spc="-10" dirty="0">
                        <a:solidFill>
                          <a:schemeClr val="tx1"/>
                        </a:solidFill>
                        <a:latin typeface="Aptos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ts val="1860"/>
                        </a:lnSpc>
                        <a:spcBef>
                          <a:spcPts val="335"/>
                        </a:spcBef>
                      </a:pPr>
                      <a:endParaRPr lang="hu-HU" sz="1600" b="1" spc="-10" dirty="0">
                        <a:latin typeface="Aptos"/>
                        <a:cs typeface="Aptos"/>
                      </a:endParaRPr>
                    </a:p>
                    <a:p>
                      <a:pPr algn="ctr">
                        <a:lnSpc>
                          <a:spcPts val="1860"/>
                        </a:lnSpc>
                        <a:spcBef>
                          <a:spcPts val="335"/>
                        </a:spcBef>
                      </a:pPr>
                      <a:r>
                        <a:rPr lang="de-DE" sz="1600" b="1" spc="-10" dirty="0">
                          <a:latin typeface="Aptos"/>
                          <a:cs typeface="Aptos"/>
                        </a:rPr>
                        <a:t>W</a:t>
                      </a:r>
                      <a:r>
                        <a:rPr lang="hu-HU" sz="1600" b="1" spc="-10" dirty="0">
                          <a:latin typeface="Aptos"/>
                          <a:cs typeface="Aptos"/>
                        </a:rPr>
                        <a:t>asserbasierte Biomasse</a:t>
                      </a:r>
                      <a:endParaRPr lang="hu-HU" sz="1600" dirty="0">
                        <a:latin typeface="Aptos"/>
                        <a:cs typeface="Aptos"/>
                      </a:endParaRPr>
                    </a:p>
                    <a:p>
                      <a:pPr algn="ctr">
                        <a:lnSpc>
                          <a:spcPts val="1860"/>
                        </a:lnSpc>
                      </a:pPr>
                      <a:r>
                        <a:rPr lang="hu-HU" sz="1600" spc="-10" dirty="0" err="1">
                          <a:solidFill>
                            <a:schemeClr val="tx1"/>
                          </a:solidFill>
                          <a:latin typeface="Aptos"/>
                          <a:ea typeface="+mn-ea"/>
                          <a:cs typeface="+mn-cs"/>
                        </a:rPr>
                        <a:t>Algen</a:t>
                      </a:r>
                      <a:r>
                        <a:rPr lang="hu-HU" sz="1600" spc="-10" dirty="0">
                          <a:solidFill>
                            <a:schemeClr val="tx1"/>
                          </a:solidFill>
                          <a:latin typeface="Aptos"/>
                          <a:ea typeface="+mn-ea"/>
                          <a:cs typeface="+mn-cs"/>
                        </a:rPr>
                        <a:t> und andere </a:t>
                      </a:r>
                      <a:r>
                        <a:rPr lang="hu-HU" sz="1600" spc="-10" dirty="0" err="1">
                          <a:solidFill>
                            <a:schemeClr val="tx1"/>
                          </a:solidFill>
                          <a:latin typeface="Aptos"/>
                          <a:ea typeface="+mn-ea"/>
                          <a:cs typeface="+mn-cs"/>
                        </a:rPr>
                        <a:t>Wasserpflanzen</a:t>
                      </a:r>
                      <a:endParaRPr sz="1600" spc="-10" dirty="0">
                        <a:solidFill>
                          <a:schemeClr val="tx1"/>
                        </a:solidFill>
                        <a:latin typeface="Aptos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551798"/>
                  </a:ext>
                </a:extLst>
              </a:tr>
            </a:tbl>
          </a:graphicData>
        </a:graphic>
      </p:graphicFrame>
      <p:sp>
        <p:nvSpPr>
          <p:cNvPr id="21" name="object 21"/>
          <p:cNvSpPr txBox="1"/>
          <p:nvPr/>
        </p:nvSpPr>
        <p:spPr>
          <a:xfrm>
            <a:off x="4986210" y="1914577"/>
            <a:ext cx="3236595" cy="339837"/>
          </a:xfrm>
          <a:prstGeom prst="rect">
            <a:avLst/>
          </a:prstGeom>
          <a:solidFill>
            <a:srgbClr val="7FC75E"/>
          </a:solidFill>
        </p:spPr>
        <p:txBody>
          <a:bodyPr vert="horz" wrap="square" lIns="0" tIns="62230" rIns="0" bIns="0" rtlCol="0">
            <a:spAutoFit/>
          </a:bodyPr>
          <a:lstStyle/>
          <a:p>
            <a:pPr marL="203200" algn="ctr">
              <a:lnSpc>
                <a:spcPct val="100000"/>
              </a:lnSpc>
              <a:spcBef>
                <a:spcPts val="490"/>
              </a:spcBef>
            </a:pPr>
            <a:r>
              <a:rPr lang="hu-HU" sz="1800" b="1" dirty="0">
                <a:solidFill>
                  <a:srgbClr val="FFFFFF"/>
                </a:solidFill>
                <a:latin typeface="Aptos"/>
                <a:cs typeface="Aptos"/>
              </a:rPr>
              <a:t>SEKUNDÄRBIOMASSE</a:t>
            </a:r>
            <a:endParaRPr sz="1800" dirty="0">
              <a:latin typeface="Aptos"/>
              <a:cs typeface="Apto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986210" y="2266403"/>
            <a:ext cx="3236595" cy="1238801"/>
          </a:xfrm>
          <a:prstGeom prst="rect">
            <a:avLst/>
          </a:prstGeom>
          <a:solidFill>
            <a:srgbClr val="E6EAEB"/>
          </a:solidFill>
        </p:spPr>
        <p:txBody>
          <a:bodyPr vert="horz" wrap="square" lIns="0" tIns="83820" rIns="0" bIns="0" rtlCol="0">
            <a:spAutoFit/>
          </a:bodyPr>
          <a:lstStyle/>
          <a:p>
            <a:pPr marL="94615" marR="86995" indent="-635" algn="just">
              <a:lnSpc>
                <a:spcPts val="1800"/>
              </a:lnSpc>
              <a:spcBef>
                <a:spcPts val="660"/>
              </a:spcBef>
            </a:pPr>
            <a:r>
              <a:rPr lang="de-DE" sz="1600" spc="-10" dirty="0">
                <a:solidFill>
                  <a:schemeClr val="tx1"/>
                </a:solidFill>
                <a:latin typeface="Aptos"/>
                <a:ea typeface="+mn-ea"/>
              </a:rPr>
              <a:t>Entsteht indirekt, d.h. sie enthält organisches Material, das als Nebenprodukt industrieller oder landwirtschaftlicher Tätigkeiten anfällt.</a:t>
            </a:r>
            <a:endParaRPr sz="1600" spc="-10" dirty="0">
              <a:solidFill>
                <a:schemeClr val="tx1"/>
              </a:solidFill>
              <a:latin typeface="Aptos"/>
              <a:ea typeface="+mn-ea"/>
            </a:endParaRPr>
          </a:p>
        </p:txBody>
      </p:sp>
      <p:sp>
        <p:nvSpPr>
          <p:cNvPr id="27" name="object 22">
            <a:extLst>
              <a:ext uri="{FF2B5EF4-FFF2-40B4-BE49-F238E27FC236}">
                <a16:creationId xmlns:a16="http://schemas.microsoft.com/office/drawing/2014/main" id="{47D7FF30-DCB7-41E4-871C-2A35DC763626}"/>
              </a:ext>
            </a:extLst>
          </p:cNvPr>
          <p:cNvSpPr txBox="1"/>
          <p:nvPr/>
        </p:nvSpPr>
        <p:spPr>
          <a:xfrm>
            <a:off x="5009372" y="3522802"/>
            <a:ext cx="3213434" cy="30854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wrap="square" lIns="0" tIns="83820" rIns="0" bIns="0" rtlCol="0">
            <a:spAutoFit/>
          </a:bodyPr>
          <a:lstStyle/>
          <a:p>
            <a:pPr marL="635" algn="ctr">
              <a:lnSpc>
                <a:spcPts val="1860"/>
              </a:lnSpc>
              <a:spcBef>
                <a:spcPts val="100"/>
              </a:spcBef>
            </a:pPr>
            <a:r>
              <a:rPr lang="hu-HU" sz="1600" b="1" dirty="0" err="1">
                <a:latin typeface="Aptos"/>
                <a:cs typeface="Aptos"/>
              </a:rPr>
              <a:t>Tierische</a:t>
            </a:r>
            <a:r>
              <a:rPr lang="hu-HU" sz="1600" b="1" dirty="0">
                <a:latin typeface="Aptos"/>
                <a:cs typeface="Aptos"/>
              </a:rPr>
              <a:t> </a:t>
            </a:r>
            <a:r>
              <a:rPr lang="hu-HU" sz="1600" b="1" dirty="0" err="1">
                <a:latin typeface="Aptos"/>
                <a:cs typeface="Aptos"/>
              </a:rPr>
              <a:t>Biomasse</a:t>
            </a:r>
            <a:endParaRPr lang="hu-HU" sz="1600" b="1" dirty="0">
              <a:latin typeface="Aptos"/>
              <a:cs typeface="Aptos"/>
            </a:endParaRPr>
          </a:p>
          <a:p>
            <a:pPr marL="635" algn="ctr">
              <a:lnSpc>
                <a:spcPts val="1860"/>
              </a:lnSpc>
              <a:spcBef>
                <a:spcPts val="100"/>
              </a:spcBef>
            </a:pPr>
            <a:r>
              <a:rPr lang="de-DE" sz="1600" dirty="0">
                <a:latin typeface="Aptos"/>
                <a:cs typeface="Aptos"/>
              </a:rPr>
              <a:t>Organische Reste aus der Tierhaltung und tierische Abfälle</a:t>
            </a:r>
            <a:endParaRPr lang="hu-HU" sz="1600" b="1" spc="-10" dirty="0">
              <a:latin typeface="Aptos"/>
              <a:cs typeface="Aptos"/>
            </a:endParaRPr>
          </a:p>
          <a:p>
            <a:pPr marL="635" algn="ctr">
              <a:lnSpc>
                <a:spcPts val="1860"/>
              </a:lnSpc>
              <a:spcBef>
                <a:spcPts val="100"/>
              </a:spcBef>
            </a:pPr>
            <a:r>
              <a:rPr lang="hu-HU" sz="1600" b="1" dirty="0" err="1"/>
              <a:t>Lebensmittelabfälle</a:t>
            </a:r>
            <a:endParaRPr lang="hu-HU" sz="1600" b="1" dirty="0"/>
          </a:p>
          <a:p>
            <a:pPr marL="635" algn="ctr">
              <a:lnSpc>
                <a:spcPts val="1860"/>
              </a:lnSpc>
              <a:spcBef>
                <a:spcPts val="100"/>
              </a:spcBef>
            </a:pPr>
            <a:r>
              <a:rPr lang="de-DE" sz="1600" dirty="0">
                <a:latin typeface="Aptos"/>
                <a:cs typeface="Aptos"/>
              </a:rPr>
              <a:t>Biologisch abbaubare Reste aus der Verarbeitung von Lebensmitteln</a:t>
            </a:r>
            <a:endParaRPr lang="hu-HU" sz="1600" dirty="0">
              <a:latin typeface="Aptos"/>
              <a:cs typeface="Aptos"/>
            </a:endParaRPr>
          </a:p>
          <a:p>
            <a:pPr marL="635" algn="ctr">
              <a:lnSpc>
                <a:spcPts val="1860"/>
              </a:lnSpc>
              <a:spcBef>
                <a:spcPts val="100"/>
              </a:spcBef>
            </a:pPr>
            <a:r>
              <a:rPr lang="de-DE" sz="1600" b="1" spc="-10" dirty="0">
                <a:latin typeface="Aptos"/>
                <a:cs typeface="Aptos"/>
              </a:rPr>
              <a:t>Industrielle </a:t>
            </a:r>
            <a:r>
              <a:rPr lang="de-DE" sz="1600" b="1" dirty="0">
                <a:latin typeface="Aptos"/>
              </a:rPr>
              <a:t>Biomasse</a:t>
            </a:r>
            <a:r>
              <a:rPr lang="hu-HU" sz="1600" dirty="0">
                <a:latin typeface="Aptos"/>
              </a:rPr>
              <a:t> </a:t>
            </a:r>
            <a:r>
              <a:rPr lang="de-DE" sz="1600" dirty="0">
                <a:latin typeface="Aptos"/>
              </a:rPr>
              <a:t>Nebenprodukte aus der Holz- und Papierindustrie</a:t>
            </a:r>
            <a:endParaRPr lang="hu-HU" sz="1600" dirty="0">
              <a:latin typeface="Aptos"/>
            </a:endParaRPr>
          </a:p>
          <a:p>
            <a:pPr marL="635" algn="ctr">
              <a:lnSpc>
                <a:spcPts val="1860"/>
              </a:lnSpc>
              <a:spcBef>
                <a:spcPts val="100"/>
              </a:spcBef>
            </a:pPr>
            <a:r>
              <a:rPr lang="de-DE" sz="1600" b="1" spc="-10" dirty="0">
                <a:latin typeface="Aptos"/>
                <a:cs typeface="Aptos"/>
              </a:rPr>
              <a:t>Organische </a:t>
            </a:r>
            <a:r>
              <a:rPr lang="de-DE" sz="1600" b="1" dirty="0">
                <a:latin typeface="Aptos"/>
              </a:rPr>
              <a:t>Siedlungsabfälle</a:t>
            </a:r>
            <a:endParaRPr lang="hu-HU" sz="1600" b="1" dirty="0">
              <a:latin typeface="Aptos"/>
            </a:endParaRPr>
          </a:p>
          <a:p>
            <a:pPr marL="635" algn="ctr">
              <a:lnSpc>
                <a:spcPts val="1860"/>
              </a:lnSpc>
              <a:spcBef>
                <a:spcPts val="100"/>
              </a:spcBef>
            </a:pPr>
            <a:r>
              <a:rPr lang="de-DE" sz="1600" dirty="0">
                <a:latin typeface="Aptos"/>
              </a:rPr>
              <a:t>Biologisch abbaubare Anteile von Haushalts- und Kommunalabfällen</a:t>
            </a:r>
            <a:endParaRPr lang="hu-HU" sz="1600" dirty="0">
              <a:latin typeface="Aptos"/>
            </a:endParaRPr>
          </a:p>
        </p:txBody>
      </p:sp>
      <p:sp>
        <p:nvSpPr>
          <p:cNvPr id="20" name="object 21">
            <a:extLst>
              <a:ext uri="{FF2B5EF4-FFF2-40B4-BE49-F238E27FC236}">
                <a16:creationId xmlns:a16="http://schemas.microsoft.com/office/drawing/2014/main" id="{5488EC85-BFD4-E541-99B1-30E62461D1F3}"/>
              </a:ext>
            </a:extLst>
          </p:cNvPr>
          <p:cNvSpPr txBox="1"/>
          <p:nvPr/>
        </p:nvSpPr>
        <p:spPr>
          <a:xfrm>
            <a:off x="558800" y="1926566"/>
            <a:ext cx="3236595" cy="339837"/>
          </a:xfrm>
          <a:prstGeom prst="rect">
            <a:avLst/>
          </a:prstGeom>
          <a:solidFill>
            <a:srgbClr val="7FC75E"/>
          </a:solidFill>
        </p:spPr>
        <p:txBody>
          <a:bodyPr vert="horz" wrap="square" lIns="0" tIns="62230" rIns="0" bIns="0" rtlCol="0">
            <a:spAutoFit/>
          </a:bodyPr>
          <a:lstStyle/>
          <a:p>
            <a:pPr marL="203200" algn="ctr">
              <a:lnSpc>
                <a:spcPct val="100000"/>
              </a:lnSpc>
              <a:spcBef>
                <a:spcPts val="490"/>
              </a:spcBef>
            </a:pPr>
            <a:r>
              <a:rPr lang="hu-HU" b="1" dirty="0">
                <a:solidFill>
                  <a:srgbClr val="FFFFFF"/>
                </a:solidFill>
                <a:latin typeface="Aptos"/>
                <a:cs typeface="Aptos"/>
              </a:rPr>
              <a:t>PRIM</a:t>
            </a:r>
            <a:r>
              <a:rPr lang="hu-HU" sz="1800" b="1" dirty="0">
                <a:solidFill>
                  <a:srgbClr val="FFFFFF"/>
                </a:solidFill>
                <a:latin typeface="Aptos"/>
                <a:cs typeface="Aptos"/>
              </a:rPr>
              <a:t>ÄRBIOMASSE</a:t>
            </a:r>
            <a:endParaRPr sz="1800" dirty="0">
              <a:latin typeface="Aptos"/>
              <a:cs typeface="Aptos"/>
            </a:endParaRPr>
          </a:p>
        </p:txBody>
      </p:sp>
      <p:grpSp>
        <p:nvGrpSpPr>
          <p:cNvPr id="28" name="Csoportba foglalás 27">
            <a:extLst>
              <a:ext uri="{FF2B5EF4-FFF2-40B4-BE49-F238E27FC236}">
                <a16:creationId xmlns:a16="http://schemas.microsoft.com/office/drawing/2014/main" id="{71E19596-ACF4-4AB9-BECF-9C8C1A7840A6}"/>
              </a:ext>
            </a:extLst>
          </p:cNvPr>
          <p:cNvGrpSpPr/>
          <p:nvPr/>
        </p:nvGrpSpPr>
        <p:grpSpPr>
          <a:xfrm>
            <a:off x="3630958" y="3145898"/>
            <a:ext cx="1462984" cy="1913222"/>
            <a:chOff x="3022600" y="3124200"/>
            <a:chExt cx="1758314" cy="2044700"/>
          </a:xfrm>
        </p:grpSpPr>
        <p:grpSp>
          <p:nvGrpSpPr>
            <p:cNvPr id="3" name="object 3"/>
            <p:cNvGrpSpPr/>
            <p:nvPr/>
          </p:nvGrpSpPr>
          <p:grpSpPr>
            <a:xfrm>
              <a:off x="3022600" y="3124200"/>
              <a:ext cx="1758314" cy="2044700"/>
              <a:chOff x="3120045" y="1751186"/>
              <a:chExt cx="1758314" cy="2044700"/>
            </a:xfrm>
          </p:grpSpPr>
          <p:sp>
            <p:nvSpPr>
              <p:cNvPr id="4" name="object 4"/>
              <p:cNvSpPr/>
              <p:nvPr/>
            </p:nvSpPr>
            <p:spPr>
              <a:xfrm>
                <a:off x="3120045" y="1751186"/>
                <a:ext cx="1758314" cy="2044700"/>
              </a:xfrm>
              <a:custGeom>
                <a:avLst/>
                <a:gdLst/>
                <a:ahLst/>
                <a:cxnLst/>
                <a:rect l="l" t="t" r="r" b="b"/>
                <a:pathLst>
                  <a:path w="1758314" h="2044700">
                    <a:moveTo>
                      <a:pt x="958838" y="1816100"/>
                    </a:moveTo>
                    <a:lnTo>
                      <a:pt x="868115" y="1816100"/>
                    </a:lnTo>
                    <a:lnTo>
                      <a:pt x="910660" y="1828800"/>
                    </a:lnTo>
                    <a:lnTo>
                      <a:pt x="947916" y="1854200"/>
                    </a:lnTo>
                    <a:lnTo>
                      <a:pt x="958693" y="1866900"/>
                    </a:lnTo>
                    <a:lnTo>
                      <a:pt x="969015" y="1892300"/>
                    </a:lnTo>
                    <a:lnTo>
                      <a:pt x="980679" y="1905000"/>
                    </a:lnTo>
                    <a:lnTo>
                      <a:pt x="1045973" y="1905000"/>
                    </a:lnTo>
                    <a:lnTo>
                      <a:pt x="1079402" y="1917700"/>
                    </a:lnTo>
                    <a:lnTo>
                      <a:pt x="1104761" y="1943100"/>
                    </a:lnTo>
                    <a:lnTo>
                      <a:pt x="1120700" y="1981200"/>
                    </a:lnTo>
                    <a:lnTo>
                      <a:pt x="1125868" y="2019300"/>
                    </a:lnTo>
                    <a:lnTo>
                      <a:pt x="467488" y="2019300"/>
                    </a:lnTo>
                    <a:lnTo>
                      <a:pt x="481559" y="2032000"/>
                    </a:lnTo>
                    <a:lnTo>
                      <a:pt x="483759" y="2032000"/>
                    </a:lnTo>
                    <a:lnTo>
                      <a:pt x="484163" y="2044700"/>
                    </a:lnTo>
                    <a:lnTo>
                      <a:pt x="1150697" y="2044700"/>
                    </a:lnTo>
                    <a:lnTo>
                      <a:pt x="1162428" y="2032000"/>
                    </a:lnTo>
                    <a:lnTo>
                      <a:pt x="1162366" y="2019300"/>
                    </a:lnTo>
                    <a:lnTo>
                      <a:pt x="1162243" y="1993900"/>
                    </a:lnTo>
                    <a:lnTo>
                      <a:pt x="1146214" y="1943100"/>
                    </a:lnTo>
                    <a:lnTo>
                      <a:pt x="1120701" y="1905000"/>
                    </a:lnTo>
                    <a:lnTo>
                      <a:pt x="1085276" y="1879600"/>
                    </a:lnTo>
                    <a:lnTo>
                      <a:pt x="1044112" y="1866900"/>
                    </a:lnTo>
                    <a:lnTo>
                      <a:pt x="1001383" y="1866900"/>
                    </a:lnTo>
                    <a:lnTo>
                      <a:pt x="989910" y="1854200"/>
                    </a:lnTo>
                    <a:lnTo>
                      <a:pt x="975224" y="1828800"/>
                    </a:lnTo>
                    <a:lnTo>
                      <a:pt x="958838" y="1816100"/>
                    </a:lnTo>
                    <a:close/>
                  </a:path>
                  <a:path w="1758314" h="2044700">
                    <a:moveTo>
                      <a:pt x="397566" y="1765300"/>
                    </a:moveTo>
                    <a:lnTo>
                      <a:pt x="371946" y="1765300"/>
                    </a:lnTo>
                    <a:lnTo>
                      <a:pt x="360563" y="1778000"/>
                    </a:lnTo>
                    <a:lnTo>
                      <a:pt x="355196" y="1790700"/>
                    </a:lnTo>
                    <a:lnTo>
                      <a:pt x="353899" y="1803400"/>
                    </a:lnTo>
                    <a:lnTo>
                      <a:pt x="354724" y="1816100"/>
                    </a:lnTo>
                    <a:lnTo>
                      <a:pt x="364106" y="1854200"/>
                    </a:lnTo>
                    <a:lnTo>
                      <a:pt x="383402" y="1905000"/>
                    </a:lnTo>
                    <a:lnTo>
                      <a:pt x="408847" y="1943100"/>
                    </a:lnTo>
                    <a:lnTo>
                      <a:pt x="436674" y="1993900"/>
                    </a:lnTo>
                    <a:lnTo>
                      <a:pt x="463119" y="2019300"/>
                    </a:lnTo>
                    <a:lnTo>
                      <a:pt x="523647" y="2019300"/>
                    </a:lnTo>
                    <a:lnTo>
                      <a:pt x="533609" y="1993900"/>
                    </a:lnTo>
                    <a:lnTo>
                      <a:pt x="486881" y="1993900"/>
                    </a:lnTo>
                    <a:lnTo>
                      <a:pt x="463347" y="1968500"/>
                    </a:lnTo>
                    <a:lnTo>
                      <a:pt x="440498" y="1930400"/>
                    </a:lnTo>
                    <a:lnTo>
                      <a:pt x="420026" y="1892300"/>
                    </a:lnTo>
                    <a:lnTo>
                      <a:pt x="403238" y="1854200"/>
                    </a:lnTo>
                    <a:lnTo>
                      <a:pt x="391440" y="1816100"/>
                    </a:lnTo>
                    <a:lnTo>
                      <a:pt x="442244" y="1816100"/>
                    </a:lnTo>
                    <a:lnTo>
                      <a:pt x="419063" y="1790700"/>
                    </a:lnTo>
                    <a:lnTo>
                      <a:pt x="408784" y="1778000"/>
                    </a:lnTo>
                    <a:lnTo>
                      <a:pt x="397566" y="1765300"/>
                    </a:lnTo>
                    <a:close/>
                  </a:path>
                  <a:path w="1758314" h="2044700">
                    <a:moveTo>
                      <a:pt x="442244" y="1816100"/>
                    </a:moveTo>
                    <a:lnTo>
                      <a:pt x="399593" y="1816100"/>
                    </a:lnTo>
                    <a:lnTo>
                      <a:pt x="403188" y="1828800"/>
                    </a:lnTo>
                    <a:lnTo>
                      <a:pt x="431272" y="1854200"/>
                    </a:lnTo>
                    <a:lnTo>
                      <a:pt x="455354" y="1905000"/>
                    </a:lnTo>
                    <a:lnTo>
                      <a:pt x="474277" y="1943100"/>
                    </a:lnTo>
                    <a:lnTo>
                      <a:pt x="486881" y="1993900"/>
                    </a:lnTo>
                    <a:lnTo>
                      <a:pt x="533609" y="1993900"/>
                    </a:lnTo>
                    <a:lnTo>
                      <a:pt x="543571" y="1968500"/>
                    </a:lnTo>
                    <a:lnTo>
                      <a:pt x="574098" y="1943100"/>
                    </a:lnTo>
                    <a:lnTo>
                      <a:pt x="613826" y="1930400"/>
                    </a:lnTo>
                    <a:lnTo>
                      <a:pt x="512585" y="1930400"/>
                    </a:lnTo>
                    <a:lnTo>
                      <a:pt x="492278" y="1892300"/>
                    </a:lnTo>
                    <a:lnTo>
                      <a:pt x="489754" y="1854200"/>
                    </a:lnTo>
                    <a:lnTo>
                      <a:pt x="491124" y="1828800"/>
                    </a:lnTo>
                    <a:lnTo>
                      <a:pt x="453835" y="1828800"/>
                    </a:lnTo>
                    <a:lnTo>
                      <a:pt x="442244" y="1816100"/>
                    </a:lnTo>
                    <a:close/>
                  </a:path>
                  <a:path w="1758314" h="2044700">
                    <a:moveTo>
                      <a:pt x="545967" y="1727200"/>
                    </a:moveTo>
                    <a:lnTo>
                      <a:pt x="508953" y="1727200"/>
                    </a:lnTo>
                    <a:lnTo>
                      <a:pt x="514398" y="1778000"/>
                    </a:lnTo>
                    <a:lnTo>
                      <a:pt x="516556" y="1828800"/>
                    </a:lnTo>
                    <a:lnTo>
                      <a:pt x="515820" y="1879600"/>
                    </a:lnTo>
                    <a:lnTo>
                      <a:pt x="512585" y="1930400"/>
                    </a:lnTo>
                    <a:lnTo>
                      <a:pt x="690131" y="1930400"/>
                    </a:lnTo>
                    <a:lnTo>
                      <a:pt x="694591" y="1917700"/>
                    </a:lnTo>
                    <a:lnTo>
                      <a:pt x="700552" y="1905000"/>
                    </a:lnTo>
                    <a:lnTo>
                      <a:pt x="556692" y="1905000"/>
                    </a:lnTo>
                    <a:lnTo>
                      <a:pt x="567708" y="1892300"/>
                    </a:lnTo>
                    <a:lnTo>
                      <a:pt x="580005" y="1879600"/>
                    </a:lnTo>
                    <a:lnTo>
                      <a:pt x="593038" y="1866900"/>
                    </a:lnTo>
                    <a:lnTo>
                      <a:pt x="606261" y="1854200"/>
                    </a:lnTo>
                    <a:lnTo>
                      <a:pt x="553048" y="1854200"/>
                    </a:lnTo>
                    <a:lnTo>
                      <a:pt x="552992" y="1816100"/>
                    </a:lnTo>
                    <a:lnTo>
                      <a:pt x="552865" y="1803400"/>
                    </a:lnTo>
                    <a:lnTo>
                      <a:pt x="551528" y="1765300"/>
                    </a:lnTo>
                    <a:lnTo>
                      <a:pt x="548349" y="1739900"/>
                    </a:lnTo>
                    <a:lnTo>
                      <a:pt x="545967" y="1727200"/>
                    </a:lnTo>
                    <a:close/>
                  </a:path>
                  <a:path w="1758314" h="2044700">
                    <a:moveTo>
                      <a:pt x="641673" y="1879600"/>
                    </a:moveTo>
                    <a:lnTo>
                      <a:pt x="600442" y="1879600"/>
                    </a:lnTo>
                    <a:lnTo>
                      <a:pt x="596202" y="1892300"/>
                    </a:lnTo>
                    <a:lnTo>
                      <a:pt x="556692" y="1905000"/>
                    </a:lnTo>
                    <a:lnTo>
                      <a:pt x="700552" y="1905000"/>
                    </a:lnTo>
                    <a:lnTo>
                      <a:pt x="706655" y="1892300"/>
                    </a:lnTo>
                    <a:lnTo>
                      <a:pt x="641147" y="1892300"/>
                    </a:lnTo>
                    <a:lnTo>
                      <a:pt x="641673" y="1879600"/>
                    </a:lnTo>
                    <a:close/>
                  </a:path>
                  <a:path w="1758314" h="2044700">
                    <a:moveTo>
                      <a:pt x="813740" y="939800"/>
                    </a:moveTo>
                    <a:lnTo>
                      <a:pt x="777025" y="939800"/>
                    </a:lnTo>
                    <a:lnTo>
                      <a:pt x="776640" y="1676400"/>
                    </a:lnTo>
                    <a:lnTo>
                      <a:pt x="776580" y="1790700"/>
                    </a:lnTo>
                    <a:lnTo>
                      <a:pt x="752230" y="1803400"/>
                    </a:lnTo>
                    <a:lnTo>
                      <a:pt x="728462" y="1816100"/>
                    </a:lnTo>
                    <a:lnTo>
                      <a:pt x="706820" y="1828800"/>
                    </a:lnTo>
                    <a:lnTo>
                      <a:pt x="688849" y="1854200"/>
                    </a:lnTo>
                    <a:lnTo>
                      <a:pt x="679511" y="1866900"/>
                    </a:lnTo>
                    <a:lnTo>
                      <a:pt x="671651" y="1879600"/>
                    </a:lnTo>
                    <a:lnTo>
                      <a:pt x="660465" y="1892300"/>
                    </a:lnTo>
                    <a:lnTo>
                      <a:pt x="706655" y="1892300"/>
                    </a:lnTo>
                    <a:lnTo>
                      <a:pt x="711544" y="1879600"/>
                    </a:lnTo>
                    <a:lnTo>
                      <a:pt x="741994" y="1854200"/>
                    </a:lnTo>
                    <a:lnTo>
                      <a:pt x="780457" y="1828800"/>
                    </a:lnTo>
                    <a:lnTo>
                      <a:pt x="823605" y="1816100"/>
                    </a:lnTo>
                    <a:lnTo>
                      <a:pt x="958838" y="1816100"/>
                    </a:lnTo>
                    <a:lnTo>
                      <a:pt x="942264" y="1803400"/>
                    </a:lnTo>
                    <a:lnTo>
                      <a:pt x="942264" y="1790700"/>
                    </a:lnTo>
                    <a:lnTo>
                      <a:pt x="896418" y="1790700"/>
                    </a:lnTo>
                    <a:lnTo>
                      <a:pt x="875272" y="1778000"/>
                    </a:lnTo>
                    <a:lnTo>
                      <a:pt x="813740" y="1778000"/>
                    </a:lnTo>
                    <a:lnTo>
                      <a:pt x="813740" y="939800"/>
                    </a:lnTo>
                    <a:close/>
                  </a:path>
                  <a:path w="1758314" h="2044700">
                    <a:moveTo>
                      <a:pt x="632767" y="1816100"/>
                    </a:moveTo>
                    <a:lnTo>
                      <a:pt x="612049" y="1816100"/>
                    </a:lnTo>
                    <a:lnTo>
                      <a:pt x="587172" y="1828800"/>
                    </a:lnTo>
                    <a:lnTo>
                      <a:pt x="553048" y="1854200"/>
                    </a:lnTo>
                    <a:lnTo>
                      <a:pt x="606261" y="1854200"/>
                    </a:lnTo>
                    <a:lnTo>
                      <a:pt x="607493" y="1866900"/>
                    </a:lnTo>
                    <a:lnTo>
                      <a:pt x="604879" y="1879600"/>
                    </a:lnTo>
                    <a:lnTo>
                      <a:pt x="643853" y="1879600"/>
                    </a:lnTo>
                    <a:lnTo>
                      <a:pt x="646452" y="1866900"/>
                    </a:lnTo>
                    <a:lnTo>
                      <a:pt x="648234" y="1854200"/>
                    </a:lnTo>
                    <a:lnTo>
                      <a:pt x="645953" y="1828800"/>
                    </a:lnTo>
                    <a:lnTo>
                      <a:pt x="632767" y="1816100"/>
                    </a:lnTo>
                    <a:close/>
                  </a:path>
                  <a:path w="1758314" h="2044700">
                    <a:moveTo>
                      <a:pt x="518291" y="1676400"/>
                    </a:moveTo>
                    <a:lnTo>
                      <a:pt x="494297" y="1676400"/>
                    </a:lnTo>
                    <a:lnTo>
                      <a:pt x="474827" y="1701800"/>
                    </a:lnTo>
                    <a:lnTo>
                      <a:pt x="462636" y="1739900"/>
                    </a:lnTo>
                    <a:lnTo>
                      <a:pt x="456160" y="1790700"/>
                    </a:lnTo>
                    <a:lnTo>
                      <a:pt x="453835" y="1828800"/>
                    </a:lnTo>
                    <a:lnTo>
                      <a:pt x="491124" y="1828800"/>
                    </a:lnTo>
                    <a:lnTo>
                      <a:pt x="491810" y="1816100"/>
                    </a:lnTo>
                    <a:lnTo>
                      <a:pt x="496459" y="1778000"/>
                    </a:lnTo>
                    <a:lnTo>
                      <a:pt x="501714" y="1739900"/>
                    </a:lnTo>
                    <a:lnTo>
                      <a:pt x="502527" y="1727200"/>
                    </a:lnTo>
                    <a:lnTo>
                      <a:pt x="545967" y="1727200"/>
                    </a:lnTo>
                    <a:lnTo>
                      <a:pt x="543586" y="1714500"/>
                    </a:lnTo>
                    <a:lnTo>
                      <a:pt x="534144" y="1689100"/>
                    </a:lnTo>
                    <a:lnTo>
                      <a:pt x="518291" y="1676400"/>
                    </a:lnTo>
                    <a:close/>
                  </a:path>
                  <a:path w="1758314" h="2044700">
                    <a:moveTo>
                      <a:pt x="942264" y="939800"/>
                    </a:moveTo>
                    <a:lnTo>
                      <a:pt x="905549" y="939800"/>
                    </a:lnTo>
                    <a:lnTo>
                      <a:pt x="905549" y="1041400"/>
                    </a:lnTo>
                    <a:lnTo>
                      <a:pt x="905841" y="1041400"/>
                    </a:lnTo>
                    <a:lnTo>
                      <a:pt x="905841" y="1333500"/>
                    </a:lnTo>
                    <a:lnTo>
                      <a:pt x="905549" y="1333500"/>
                    </a:lnTo>
                    <a:lnTo>
                      <a:pt x="905549" y="1790700"/>
                    </a:lnTo>
                    <a:lnTo>
                      <a:pt x="942264" y="1790700"/>
                    </a:lnTo>
                    <a:lnTo>
                      <a:pt x="942264" y="939800"/>
                    </a:lnTo>
                    <a:close/>
                  </a:path>
                  <a:path w="1758314" h="2044700">
                    <a:moveTo>
                      <a:pt x="1747997" y="762000"/>
                    </a:moveTo>
                    <a:lnTo>
                      <a:pt x="1701360" y="762000"/>
                    </a:lnTo>
                    <a:lnTo>
                      <a:pt x="1710389" y="774700"/>
                    </a:lnTo>
                    <a:lnTo>
                      <a:pt x="1714784" y="787400"/>
                    </a:lnTo>
                    <a:lnTo>
                      <a:pt x="1710411" y="800100"/>
                    </a:lnTo>
                    <a:lnTo>
                      <a:pt x="1579830" y="927100"/>
                    </a:lnTo>
                    <a:lnTo>
                      <a:pt x="772021" y="927100"/>
                    </a:lnTo>
                    <a:lnTo>
                      <a:pt x="774663" y="939800"/>
                    </a:lnTo>
                    <a:lnTo>
                      <a:pt x="1009499" y="939800"/>
                    </a:lnTo>
                    <a:lnTo>
                      <a:pt x="1053202" y="952500"/>
                    </a:lnTo>
                    <a:lnTo>
                      <a:pt x="1164192" y="952500"/>
                    </a:lnTo>
                    <a:lnTo>
                      <a:pt x="1410912" y="965200"/>
                    </a:lnTo>
                    <a:lnTo>
                      <a:pt x="1597457" y="965200"/>
                    </a:lnTo>
                    <a:lnTo>
                      <a:pt x="1609988" y="952500"/>
                    </a:lnTo>
                    <a:lnTo>
                      <a:pt x="1625909" y="939800"/>
                    </a:lnTo>
                    <a:lnTo>
                      <a:pt x="1641549" y="914400"/>
                    </a:lnTo>
                    <a:lnTo>
                      <a:pt x="1653236" y="901700"/>
                    </a:lnTo>
                    <a:lnTo>
                      <a:pt x="1675811" y="876300"/>
                    </a:lnTo>
                    <a:lnTo>
                      <a:pt x="1710889" y="850900"/>
                    </a:lnTo>
                    <a:lnTo>
                      <a:pt x="1743360" y="812800"/>
                    </a:lnTo>
                    <a:lnTo>
                      <a:pt x="1758112" y="787400"/>
                    </a:lnTo>
                    <a:lnTo>
                      <a:pt x="1756928" y="787400"/>
                    </a:lnTo>
                    <a:lnTo>
                      <a:pt x="1753058" y="774700"/>
                    </a:lnTo>
                    <a:lnTo>
                      <a:pt x="1747997" y="762000"/>
                    </a:lnTo>
                    <a:close/>
                  </a:path>
                  <a:path w="1758314" h="2044700">
                    <a:moveTo>
                      <a:pt x="1319557" y="914400"/>
                    </a:moveTo>
                    <a:lnTo>
                      <a:pt x="372771" y="914400"/>
                    </a:lnTo>
                    <a:lnTo>
                      <a:pt x="668694" y="927100"/>
                    </a:lnTo>
                    <a:lnTo>
                      <a:pt x="1367605" y="927100"/>
                    </a:lnTo>
                    <a:lnTo>
                      <a:pt x="1319557" y="914400"/>
                    </a:lnTo>
                    <a:close/>
                  </a:path>
                  <a:path w="1758314" h="2044700">
                    <a:moveTo>
                      <a:pt x="1042796" y="901700"/>
                    </a:moveTo>
                    <a:lnTo>
                      <a:pt x="259119" y="901700"/>
                    </a:lnTo>
                    <a:lnTo>
                      <a:pt x="280963" y="914400"/>
                    </a:lnTo>
                    <a:lnTo>
                      <a:pt x="1101584" y="914400"/>
                    </a:lnTo>
                    <a:lnTo>
                      <a:pt x="1042796" y="901700"/>
                    </a:lnTo>
                    <a:close/>
                  </a:path>
                  <a:path w="1758314" h="2044700">
                    <a:moveTo>
                      <a:pt x="136030" y="546100"/>
                    </a:moveTo>
                    <a:lnTo>
                      <a:pt x="129972" y="558800"/>
                    </a:lnTo>
                    <a:lnTo>
                      <a:pt x="128268" y="584200"/>
                    </a:lnTo>
                    <a:lnTo>
                      <a:pt x="128672" y="596900"/>
                    </a:lnTo>
                    <a:lnTo>
                      <a:pt x="128944" y="622300"/>
                    </a:lnTo>
                    <a:lnTo>
                      <a:pt x="125959" y="673100"/>
                    </a:lnTo>
                    <a:lnTo>
                      <a:pt x="122814" y="723900"/>
                    </a:lnTo>
                    <a:lnTo>
                      <a:pt x="119934" y="774700"/>
                    </a:lnTo>
                    <a:lnTo>
                      <a:pt x="117742" y="838200"/>
                    </a:lnTo>
                    <a:lnTo>
                      <a:pt x="117283" y="850900"/>
                    </a:lnTo>
                    <a:lnTo>
                      <a:pt x="116971" y="863600"/>
                    </a:lnTo>
                    <a:lnTo>
                      <a:pt x="117492" y="889000"/>
                    </a:lnTo>
                    <a:lnTo>
                      <a:pt x="119533" y="889000"/>
                    </a:lnTo>
                    <a:lnTo>
                      <a:pt x="126731" y="901700"/>
                    </a:lnTo>
                    <a:lnTo>
                      <a:pt x="923078" y="901700"/>
                    </a:lnTo>
                    <a:lnTo>
                      <a:pt x="478712" y="876300"/>
                    </a:lnTo>
                    <a:lnTo>
                      <a:pt x="325400" y="876300"/>
                    </a:lnTo>
                    <a:lnTo>
                      <a:pt x="160440" y="863600"/>
                    </a:lnTo>
                    <a:lnTo>
                      <a:pt x="155504" y="863600"/>
                    </a:lnTo>
                    <a:lnTo>
                      <a:pt x="153726" y="850900"/>
                    </a:lnTo>
                    <a:lnTo>
                      <a:pt x="153766" y="825500"/>
                    </a:lnTo>
                    <a:lnTo>
                      <a:pt x="154280" y="812800"/>
                    </a:lnTo>
                    <a:lnTo>
                      <a:pt x="156083" y="762000"/>
                    </a:lnTo>
                    <a:lnTo>
                      <a:pt x="157689" y="723900"/>
                    </a:lnTo>
                    <a:lnTo>
                      <a:pt x="159426" y="673100"/>
                    </a:lnTo>
                    <a:lnTo>
                      <a:pt x="161621" y="622300"/>
                    </a:lnTo>
                    <a:lnTo>
                      <a:pt x="162901" y="609600"/>
                    </a:lnTo>
                    <a:lnTo>
                      <a:pt x="164802" y="609600"/>
                    </a:lnTo>
                    <a:lnTo>
                      <a:pt x="166075" y="596900"/>
                    </a:lnTo>
                    <a:lnTo>
                      <a:pt x="165469" y="584200"/>
                    </a:lnTo>
                    <a:lnTo>
                      <a:pt x="905549" y="584200"/>
                    </a:lnTo>
                    <a:lnTo>
                      <a:pt x="813740" y="571500"/>
                    </a:lnTo>
                    <a:lnTo>
                      <a:pt x="777025" y="571500"/>
                    </a:lnTo>
                    <a:lnTo>
                      <a:pt x="136030" y="546100"/>
                    </a:lnTo>
                    <a:close/>
                  </a:path>
                  <a:path w="1758314" h="2044700">
                    <a:moveTo>
                      <a:pt x="1619015" y="609600"/>
                    </a:moveTo>
                    <a:lnTo>
                      <a:pt x="895995" y="609600"/>
                    </a:lnTo>
                    <a:lnTo>
                      <a:pt x="1306282" y="635000"/>
                    </a:lnTo>
                    <a:lnTo>
                      <a:pt x="1564614" y="635000"/>
                    </a:lnTo>
                    <a:lnTo>
                      <a:pt x="1590890" y="647700"/>
                    </a:lnTo>
                    <a:lnTo>
                      <a:pt x="1609091" y="647700"/>
                    </a:lnTo>
                    <a:lnTo>
                      <a:pt x="1612875" y="660400"/>
                    </a:lnTo>
                    <a:lnTo>
                      <a:pt x="1613942" y="660400"/>
                    </a:lnTo>
                    <a:lnTo>
                      <a:pt x="1618387" y="673100"/>
                    </a:lnTo>
                    <a:lnTo>
                      <a:pt x="1637544" y="685800"/>
                    </a:lnTo>
                    <a:lnTo>
                      <a:pt x="1655904" y="711200"/>
                    </a:lnTo>
                    <a:lnTo>
                      <a:pt x="1691831" y="762000"/>
                    </a:lnTo>
                    <a:lnTo>
                      <a:pt x="1743241" y="762000"/>
                    </a:lnTo>
                    <a:lnTo>
                      <a:pt x="1717812" y="723900"/>
                    </a:lnTo>
                    <a:lnTo>
                      <a:pt x="1688162" y="685800"/>
                    </a:lnTo>
                    <a:lnTo>
                      <a:pt x="1657582" y="660400"/>
                    </a:lnTo>
                    <a:lnTo>
                      <a:pt x="1629360" y="622300"/>
                    </a:lnTo>
                    <a:lnTo>
                      <a:pt x="1619015" y="609600"/>
                    </a:lnTo>
                    <a:close/>
                  </a:path>
                  <a:path w="1758314" h="2044700">
                    <a:moveTo>
                      <a:pt x="1212355" y="596900"/>
                    </a:moveTo>
                    <a:lnTo>
                      <a:pt x="656148" y="596900"/>
                    </a:lnTo>
                    <a:lnTo>
                      <a:pt x="773629" y="609600"/>
                    </a:lnTo>
                    <a:lnTo>
                      <a:pt x="1513587" y="609600"/>
                    </a:lnTo>
                    <a:lnTo>
                      <a:pt x="1212355" y="596900"/>
                    </a:lnTo>
                    <a:close/>
                  </a:path>
                  <a:path w="1758314" h="2044700">
                    <a:moveTo>
                      <a:pt x="1566406" y="596900"/>
                    </a:moveTo>
                    <a:lnTo>
                      <a:pt x="1548729" y="609600"/>
                    </a:lnTo>
                    <a:lnTo>
                      <a:pt x="1583691" y="609600"/>
                    </a:lnTo>
                    <a:lnTo>
                      <a:pt x="1566406" y="596900"/>
                    </a:lnTo>
                    <a:close/>
                  </a:path>
                  <a:path w="1758314" h="2044700">
                    <a:moveTo>
                      <a:pt x="1116877" y="584200"/>
                    </a:moveTo>
                    <a:lnTo>
                      <a:pt x="409486" y="584200"/>
                    </a:lnTo>
                    <a:lnTo>
                      <a:pt x="451487" y="596900"/>
                    </a:lnTo>
                    <a:lnTo>
                      <a:pt x="1142213" y="596900"/>
                    </a:lnTo>
                    <a:lnTo>
                      <a:pt x="1116877" y="584200"/>
                    </a:lnTo>
                    <a:close/>
                  </a:path>
                  <a:path w="1758314" h="2044700">
                    <a:moveTo>
                      <a:pt x="942264" y="482600"/>
                    </a:moveTo>
                    <a:lnTo>
                      <a:pt x="905549" y="482600"/>
                    </a:lnTo>
                    <a:lnTo>
                      <a:pt x="905549" y="584200"/>
                    </a:lnTo>
                    <a:lnTo>
                      <a:pt x="942264" y="584200"/>
                    </a:lnTo>
                    <a:lnTo>
                      <a:pt x="942264" y="482600"/>
                    </a:lnTo>
                    <a:close/>
                  </a:path>
                  <a:path w="1758314" h="2044700">
                    <a:moveTo>
                      <a:pt x="265791" y="88900"/>
                    </a:moveTo>
                    <a:lnTo>
                      <a:pt x="154132" y="88900"/>
                    </a:lnTo>
                    <a:lnTo>
                      <a:pt x="144198" y="101600"/>
                    </a:lnTo>
                    <a:lnTo>
                      <a:pt x="135248" y="114300"/>
                    </a:lnTo>
                    <a:lnTo>
                      <a:pt x="127420" y="127000"/>
                    </a:lnTo>
                    <a:lnTo>
                      <a:pt x="104413" y="152400"/>
                    </a:lnTo>
                    <a:lnTo>
                      <a:pt x="68325" y="190500"/>
                    </a:lnTo>
                    <a:lnTo>
                      <a:pt x="34692" y="215900"/>
                    </a:lnTo>
                    <a:lnTo>
                      <a:pt x="19051" y="241300"/>
                    </a:lnTo>
                    <a:lnTo>
                      <a:pt x="18098" y="241300"/>
                    </a:lnTo>
                    <a:lnTo>
                      <a:pt x="19355" y="254000"/>
                    </a:lnTo>
                    <a:lnTo>
                      <a:pt x="1423" y="254000"/>
                    </a:lnTo>
                    <a:lnTo>
                      <a:pt x="0" y="266700"/>
                    </a:lnTo>
                    <a:lnTo>
                      <a:pt x="2312" y="279400"/>
                    </a:lnTo>
                    <a:lnTo>
                      <a:pt x="141047" y="444500"/>
                    </a:lnTo>
                    <a:lnTo>
                      <a:pt x="777025" y="469900"/>
                    </a:lnTo>
                    <a:lnTo>
                      <a:pt x="777025" y="571500"/>
                    </a:lnTo>
                    <a:lnTo>
                      <a:pt x="813740" y="571500"/>
                    </a:lnTo>
                    <a:lnTo>
                      <a:pt x="813740" y="469900"/>
                    </a:lnTo>
                    <a:lnTo>
                      <a:pt x="1209123" y="469900"/>
                    </a:lnTo>
                    <a:lnTo>
                      <a:pt x="1182752" y="457200"/>
                    </a:lnTo>
                    <a:lnTo>
                      <a:pt x="1028622" y="457200"/>
                    </a:lnTo>
                    <a:lnTo>
                      <a:pt x="977151" y="444500"/>
                    </a:lnTo>
                    <a:lnTo>
                      <a:pt x="745808" y="444500"/>
                    </a:lnTo>
                    <a:lnTo>
                      <a:pt x="710407" y="431800"/>
                    </a:lnTo>
                    <a:lnTo>
                      <a:pt x="435487" y="431800"/>
                    </a:lnTo>
                    <a:lnTo>
                      <a:pt x="378048" y="419100"/>
                    </a:lnTo>
                    <a:lnTo>
                      <a:pt x="167967" y="419100"/>
                    </a:lnTo>
                    <a:lnTo>
                      <a:pt x="149086" y="406400"/>
                    </a:lnTo>
                    <a:lnTo>
                      <a:pt x="144789" y="406400"/>
                    </a:lnTo>
                    <a:lnTo>
                      <a:pt x="139458" y="393700"/>
                    </a:lnTo>
                    <a:lnTo>
                      <a:pt x="134029" y="393700"/>
                    </a:lnTo>
                    <a:lnTo>
                      <a:pt x="129439" y="381000"/>
                    </a:lnTo>
                    <a:lnTo>
                      <a:pt x="111537" y="368300"/>
                    </a:lnTo>
                    <a:lnTo>
                      <a:pt x="96141" y="342900"/>
                    </a:lnTo>
                    <a:lnTo>
                      <a:pt x="81310" y="317500"/>
                    </a:lnTo>
                    <a:lnTo>
                      <a:pt x="65101" y="304800"/>
                    </a:lnTo>
                    <a:lnTo>
                      <a:pt x="55815" y="292100"/>
                    </a:lnTo>
                    <a:lnTo>
                      <a:pt x="47478" y="279400"/>
                    </a:lnTo>
                    <a:lnTo>
                      <a:pt x="42196" y="279400"/>
                    </a:lnTo>
                    <a:lnTo>
                      <a:pt x="42076" y="254000"/>
                    </a:lnTo>
                    <a:lnTo>
                      <a:pt x="167564" y="127000"/>
                    </a:lnTo>
                    <a:lnTo>
                      <a:pt x="905549" y="127000"/>
                    </a:lnTo>
                    <a:lnTo>
                      <a:pt x="813740" y="114300"/>
                    </a:lnTo>
                    <a:lnTo>
                      <a:pt x="777025" y="114300"/>
                    </a:lnTo>
                    <a:lnTo>
                      <a:pt x="538896" y="101600"/>
                    </a:lnTo>
                    <a:lnTo>
                      <a:pt x="314778" y="101600"/>
                    </a:lnTo>
                    <a:lnTo>
                      <a:pt x="265791" y="88900"/>
                    </a:lnTo>
                    <a:close/>
                  </a:path>
                  <a:path w="1758314" h="2044700">
                    <a:moveTo>
                      <a:pt x="1644039" y="177800"/>
                    </a:moveTo>
                    <a:lnTo>
                      <a:pt x="1367984" y="177800"/>
                    </a:lnTo>
                    <a:lnTo>
                      <a:pt x="1431082" y="190500"/>
                    </a:lnTo>
                    <a:lnTo>
                      <a:pt x="1586401" y="190500"/>
                    </a:lnTo>
                    <a:lnTo>
                      <a:pt x="1599825" y="203200"/>
                    </a:lnTo>
                    <a:lnTo>
                      <a:pt x="1606690" y="203200"/>
                    </a:lnTo>
                    <a:lnTo>
                      <a:pt x="1606090" y="241300"/>
                    </a:lnTo>
                    <a:lnTo>
                      <a:pt x="1606976" y="266700"/>
                    </a:lnTo>
                    <a:lnTo>
                      <a:pt x="1607748" y="292100"/>
                    </a:lnTo>
                    <a:lnTo>
                      <a:pt x="1606805" y="330200"/>
                    </a:lnTo>
                    <a:lnTo>
                      <a:pt x="1605354" y="342900"/>
                    </a:lnTo>
                    <a:lnTo>
                      <a:pt x="1603111" y="342900"/>
                    </a:lnTo>
                    <a:lnTo>
                      <a:pt x="1600841" y="355600"/>
                    </a:lnTo>
                    <a:lnTo>
                      <a:pt x="1599312" y="368300"/>
                    </a:lnTo>
                    <a:lnTo>
                      <a:pt x="1598676" y="393700"/>
                    </a:lnTo>
                    <a:lnTo>
                      <a:pt x="1599834" y="419100"/>
                    </a:lnTo>
                    <a:lnTo>
                      <a:pt x="1598785" y="457200"/>
                    </a:lnTo>
                    <a:lnTo>
                      <a:pt x="1591527" y="482600"/>
                    </a:lnTo>
                    <a:lnTo>
                      <a:pt x="1043255" y="482600"/>
                    </a:lnTo>
                    <a:lnTo>
                      <a:pt x="1546061" y="520700"/>
                    </a:lnTo>
                    <a:lnTo>
                      <a:pt x="1621410" y="520700"/>
                    </a:lnTo>
                    <a:lnTo>
                      <a:pt x="1626667" y="508000"/>
                    </a:lnTo>
                    <a:lnTo>
                      <a:pt x="1628064" y="508000"/>
                    </a:lnTo>
                    <a:lnTo>
                      <a:pt x="1628763" y="495300"/>
                    </a:lnTo>
                    <a:lnTo>
                      <a:pt x="1630557" y="469900"/>
                    </a:lnTo>
                    <a:lnTo>
                      <a:pt x="1631151" y="444500"/>
                    </a:lnTo>
                    <a:lnTo>
                      <a:pt x="1631449" y="419100"/>
                    </a:lnTo>
                    <a:lnTo>
                      <a:pt x="1632357" y="393700"/>
                    </a:lnTo>
                    <a:lnTo>
                      <a:pt x="1635100" y="342900"/>
                    </a:lnTo>
                    <a:lnTo>
                      <a:pt x="1638291" y="304800"/>
                    </a:lnTo>
                    <a:lnTo>
                      <a:pt x="1641315" y="266700"/>
                    </a:lnTo>
                    <a:lnTo>
                      <a:pt x="1643558" y="228600"/>
                    </a:lnTo>
                    <a:lnTo>
                      <a:pt x="1643995" y="215900"/>
                    </a:lnTo>
                    <a:lnTo>
                      <a:pt x="1644316" y="203200"/>
                    </a:lnTo>
                    <a:lnTo>
                      <a:pt x="1644039" y="177800"/>
                    </a:lnTo>
                    <a:close/>
                  </a:path>
                  <a:path w="1758314" h="2044700">
                    <a:moveTo>
                      <a:pt x="1386849" y="469900"/>
                    </a:moveTo>
                    <a:lnTo>
                      <a:pt x="813740" y="469900"/>
                    </a:lnTo>
                    <a:lnTo>
                      <a:pt x="836453" y="482600"/>
                    </a:lnTo>
                    <a:lnTo>
                      <a:pt x="1564901" y="482600"/>
                    </a:lnTo>
                    <a:lnTo>
                      <a:pt x="1386849" y="469900"/>
                    </a:lnTo>
                    <a:close/>
                  </a:path>
                  <a:path w="1758314" h="2044700">
                    <a:moveTo>
                      <a:pt x="1636071" y="165100"/>
                    </a:moveTo>
                    <a:lnTo>
                      <a:pt x="1183540" y="165100"/>
                    </a:lnTo>
                    <a:lnTo>
                      <a:pt x="1239370" y="177800"/>
                    </a:lnTo>
                    <a:lnTo>
                      <a:pt x="1642682" y="177800"/>
                    </a:lnTo>
                    <a:lnTo>
                      <a:pt x="1636071" y="165100"/>
                    </a:lnTo>
                    <a:close/>
                  </a:path>
                  <a:path w="1758314" h="2044700">
                    <a:moveTo>
                      <a:pt x="1528873" y="152400"/>
                    </a:moveTo>
                    <a:lnTo>
                      <a:pt x="916562" y="152400"/>
                    </a:lnTo>
                    <a:lnTo>
                      <a:pt x="966140" y="165100"/>
                    </a:lnTo>
                    <a:lnTo>
                      <a:pt x="1570122" y="165100"/>
                    </a:lnTo>
                    <a:lnTo>
                      <a:pt x="1528873" y="152400"/>
                    </a:lnTo>
                    <a:close/>
                  </a:path>
                  <a:path w="1758314" h="2044700">
                    <a:moveTo>
                      <a:pt x="1302227" y="139700"/>
                    </a:moveTo>
                    <a:lnTo>
                      <a:pt x="718183" y="139700"/>
                    </a:lnTo>
                    <a:lnTo>
                      <a:pt x="767738" y="152400"/>
                    </a:lnTo>
                    <a:lnTo>
                      <a:pt x="1364031" y="152400"/>
                    </a:lnTo>
                    <a:lnTo>
                      <a:pt x="1302227" y="139700"/>
                    </a:lnTo>
                    <a:close/>
                  </a:path>
                  <a:path w="1758314" h="2044700">
                    <a:moveTo>
                      <a:pt x="1124971" y="127000"/>
                    </a:moveTo>
                    <a:lnTo>
                      <a:pt x="543840" y="127000"/>
                    </a:lnTo>
                    <a:lnTo>
                      <a:pt x="575800" y="139700"/>
                    </a:lnTo>
                    <a:lnTo>
                      <a:pt x="1180645" y="139700"/>
                    </a:lnTo>
                    <a:lnTo>
                      <a:pt x="1124971" y="127000"/>
                    </a:lnTo>
                    <a:close/>
                  </a:path>
                  <a:path w="1758314" h="2044700">
                    <a:moveTo>
                      <a:pt x="935722" y="38100"/>
                    </a:moveTo>
                    <a:lnTo>
                      <a:pt x="889979" y="38100"/>
                    </a:lnTo>
                    <a:lnTo>
                      <a:pt x="896941" y="50800"/>
                    </a:lnTo>
                    <a:lnTo>
                      <a:pt x="905549" y="50800"/>
                    </a:lnTo>
                    <a:lnTo>
                      <a:pt x="905549" y="127000"/>
                    </a:lnTo>
                    <a:lnTo>
                      <a:pt x="948297" y="127000"/>
                    </a:lnTo>
                    <a:lnTo>
                      <a:pt x="943310" y="114300"/>
                    </a:lnTo>
                    <a:lnTo>
                      <a:pt x="941995" y="88900"/>
                    </a:lnTo>
                    <a:lnTo>
                      <a:pt x="942332" y="76200"/>
                    </a:lnTo>
                    <a:lnTo>
                      <a:pt x="942303" y="50800"/>
                    </a:lnTo>
                    <a:lnTo>
                      <a:pt x="935722" y="38100"/>
                    </a:lnTo>
                    <a:close/>
                  </a:path>
                  <a:path w="1758314" h="2044700">
                    <a:moveTo>
                      <a:pt x="822008" y="50800"/>
                    </a:moveTo>
                    <a:lnTo>
                      <a:pt x="777025" y="50800"/>
                    </a:lnTo>
                    <a:lnTo>
                      <a:pt x="777025" y="114300"/>
                    </a:lnTo>
                    <a:lnTo>
                      <a:pt x="813740" y="114300"/>
                    </a:lnTo>
                    <a:lnTo>
                      <a:pt x="813740" y="63500"/>
                    </a:lnTo>
                    <a:lnTo>
                      <a:pt x="822008" y="50800"/>
                    </a:lnTo>
                    <a:close/>
                  </a:path>
                  <a:path w="1758314" h="2044700">
                    <a:moveTo>
                      <a:pt x="868481" y="0"/>
                    </a:moveTo>
                    <a:lnTo>
                      <a:pt x="823356" y="0"/>
                    </a:lnTo>
                    <a:lnTo>
                      <a:pt x="812363" y="12700"/>
                    </a:lnTo>
                    <a:lnTo>
                      <a:pt x="802131" y="12700"/>
                    </a:lnTo>
                    <a:lnTo>
                      <a:pt x="793878" y="25400"/>
                    </a:lnTo>
                    <a:lnTo>
                      <a:pt x="789584" y="25400"/>
                    </a:lnTo>
                    <a:lnTo>
                      <a:pt x="783975" y="38100"/>
                    </a:lnTo>
                    <a:lnTo>
                      <a:pt x="779104" y="50800"/>
                    </a:lnTo>
                    <a:lnTo>
                      <a:pt x="824828" y="50800"/>
                    </a:lnTo>
                    <a:lnTo>
                      <a:pt x="836765" y="38100"/>
                    </a:lnTo>
                    <a:lnTo>
                      <a:pt x="935722" y="38100"/>
                    </a:lnTo>
                    <a:lnTo>
                      <a:pt x="929141" y="25400"/>
                    </a:lnTo>
                    <a:lnTo>
                      <a:pt x="902382" y="12700"/>
                    </a:lnTo>
                    <a:lnTo>
                      <a:pt x="868481" y="0"/>
                    </a:lnTo>
                    <a:close/>
                  </a:path>
                </a:pathLst>
              </a:custGeom>
              <a:solidFill>
                <a:srgbClr val="052E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" name="object 5"/>
              <p:cNvSpPr/>
              <p:nvPr/>
            </p:nvSpPr>
            <p:spPr>
              <a:xfrm>
                <a:off x="3162122" y="1874062"/>
                <a:ext cx="1673225" cy="1887220"/>
              </a:xfrm>
              <a:custGeom>
                <a:avLst/>
                <a:gdLst/>
                <a:ahLst/>
                <a:cxnLst/>
                <a:rect l="l" t="t" r="r" b="b"/>
                <a:pathLst>
                  <a:path w="1673225" h="1887220">
                    <a:moveTo>
                      <a:pt x="863460" y="351790"/>
                    </a:moveTo>
                    <a:lnTo>
                      <a:pt x="840562" y="348703"/>
                    </a:lnTo>
                    <a:lnTo>
                      <a:pt x="794372" y="347853"/>
                    </a:lnTo>
                    <a:lnTo>
                      <a:pt x="771652" y="344449"/>
                    </a:lnTo>
                    <a:lnTo>
                      <a:pt x="771652" y="447268"/>
                    </a:lnTo>
                    <a:lnTo>
                      <a:pt x="863460" y="450938"/>
                    </a:lnTo>
                    <a:lnTo>
                      <a:pt x="863460" y="351790"/>
                    </a:lnTo>
                    <a:close/>
                  </a:path>
                  <a:path w="1673225" h="1887220">
                    <a:moveTo>
                      <a:pt x="1083792" y="1886750"/>
                    </a:moveTo>
                    <a:lnTo>
                      <a:pt x="1062685" y="1818043"/>
                    </a:lnTo>
                    <a:lnTo>
                      <a:pt x="1003884" y="1777542"/>
                    </a:lnTo>
                    <a:lnTo>
                      <a:pt x="989177" y="1775040"/>
                    </a:lnTo>
                    <a:lnTo>
                      <a:pt x="977353" y="1775066"/>
                    </a:lnTo>
                    <a:lnTo>
                      <a:pt x="966177" y="1776183"/>
                    </a:lnTo>
                    <a:lnTo>
                      <a:pt x="953401" y="1776945"/>
                    </a:lnTo>
                    <a:lnTo>
                      <a:pt x="938593" y="1771637"/>
                    </a:lnTo>
                    <a:lnTo>
                      <a:pt x="926934" y="1758645"/>
                    </a:lnTo>
                    <a:lnTo>
                      <a:pt x="916635" y="1742732"/>
                    </a:lnTo>
                    <a:lnTo>
                      <a:pt x="905865" y="1728685"/>
                    </a:lnTo>
                    <a:lnTo>
                      <a:pt x="868603" y="1701787"/>
                    </a:lnTo>
                    <a:lnTo>
                      <a:pt x="826046" y="1687563"/>
                    </a:lnTo>
                    <a:lnTo>
                      <a:pt x="781532" y="1685823"/>
                    </a:lnTo>
                    <a:lnTo>
                      <a:pt x="738378" y="1696339"/>
                    </a:lnTo>
                    <a:lnTo>
                      <a:pt x="699909" y="1718906"/>
                    </a:lnTo>
                    <a:lnTo>
                      <a:pt x="669455" y="1753336"/>
                    </a:lnTo>
                    <a:lnTo>
                      <a:pt x="664565" y="1762899"/>
                    </a:lnTo>
                    <a:lnTo>
                      <a:pt x="658469" y="1776234"/>
                    </a:lnTo>
                    <a:lnTo>
                      <a:pt x="652513" y="1788591"/>
                    </a:lnTo>
                    <a:lnTo>
                      <a:pt x="648068" y="1795195"/>
                    </a:lnTo>
                    <a:lnTo>
                      <a:pt x="640334" y="1798205"/>
                    </a:lnTo>
                    <a:lnTo>
                      <a:pt x="633222" y="1797812"/>
                    </a:lnTo>
                    <a:lnTo>
                      <a:pt x="626325" y="1796034"/>
                    </a:lnTo>
                    <a:lnTo>
                      <a:pt x="619277" y="1794903"/>
                    </a:lnTo>
                    <a:lnTo>
                      <a:pt x="571741" y="1799056"/>
                    </a:lnTo>
                    <a:lnTo>
                      <a:pt x="532003" y="1814512"/>
                    </a:lnTo>
                    <a:lnTo>
                      <a:pt x="501472" y="1843138"/>
                    </a:lnTo>
                    <a:lnTo>
                      <a:pt x="481558" y="1886750"/>
                    </a:lnTo>
                    <a:lnTo>
                      <a:pt x="1083792" y="1886750"/>
                    </a:lnTo>
                    <a:close/>
                  </a:path>
                  <a:path w="1673225" h="1887220">
                    <a:moveTo>
                      <a:pt x="1565668" y="168211"/>
                    </a:moveTo>
                    <a:lnTo>
                      <a:pt x="1564005" y="106819"/>
                    </a:lnTo>
                    <a:lnTo>
                      <a:pt x="1564589" y="76708"/>
                    </a:lnTo>
                    <a:lnTo>
                      <a:pt x="1557731" y="68922"/>
                    </a:lnTo>
                    <a:lnTo>
                      <a:pt x="1544320" y="66763"/>
                    </a:lnTo>
                    <a:lnTo>
                      <a:pt x="1528724" y="67195"/>
                    </a:lnTo>
                    <a:lnTo>
                      <a:pt x="1515338" y="67208"/>
                    </a:lnTo>
                    <a:lnTo>
                      <a:pt x="1488567" y="64693"/>
                    </a:lnTo>
                    <a:lnTo>
                      <a:pt x="1444828" y="61137"/>
                    </a:lnTo>
                    <a:lnTo>
                      <a:pt x="1097749" y="34671"/>
                    </a:lnTo>
                    <a:lnTo>
                      <a:pt x="1070991" y="32258"/>
                    </a:lnTo>
                    <a:lnTo>
                      <a:pt x="1035126" y="30822"/>
                    </a:lnTo>
                    <a:lnTo>
                      <a:pt x="960132" y="33528"/>
                    </a:lnTo>
                    <a:lnTo>
                      <a:pt x="924052" y="32321"/>
                    </a:lnTo>
                    <a:lnTo>
                      <a:pt x="874483" y="27990"/>
                    </a:lnTo>
                    <a:lnTo>
                      <a:pt x="824865" y="24447"/>
                    </a:lnTo>
                    <a:lnTo>
                      <a:pt x="725652" y="18122"/>
                    </a:lnTo>
                    <a:lnTo>
                      <a:pt x="676097" y="14579"/>
                    </a:lnTo>
                    <a:lnTo>
                      <a:pt x="626605" y="10274"/>
                    </a:lnTo>
                    <a:lnTo>
                      <a:pt x="595972" y="8039"/>
                    </a:lnTo>
                    <a:lnTo>
                      <a:pt x="533717" y="5295"/>
                    </a:lnTo>
                    <a:lnTo>
                      <a:pt x="501751" y="2933"/>
                    </a:lnTo>
                    <a:lnTo>
                      <a:pt x="467664" y="1358"/>
                    </a:lnTo>
                    <a:lnTo>
                      <a:pt x="415099" y="762"/>
                    </a:lnTo>
                    <a:lnTo>
                      <a:pt x="351434" y="800"/>
                    </a:lnTo>
                    <a:lnTo>
                      <a:pt x="220243" y="1308"/>
                    </a:lnTo>
                    <a:lnTo>
                      <a:pt x="167462" y="1054"/>
                    </a:lnTo>
                    <a:lnTo>
                      <a:pt x="133045" y="0"/>
                    </a:lnTo>
                    <a:lnTo>
                      <a:pt x="125450" y="3429"/>
                    </a:lnTo>
                    <a:lnTo>
                      <a:pt x="0" y="130835"/>
                    </a:lnTo>
                    <a:lnTo>
                      <a:pt x="127" y="145440"/>
                    </a:lnTo>
                    <a:lnTo>
                      <a:pt x="5410" y="155041"/>
                    </a:lnTo>
                    <a:lnTo>
                      <a:pt x="13741" y="162928"/>
                    </a:lnTo>
                    <a:lnTo>
                      <a:pt x="23012" y="172364"/>
                    </a:lnTo>
                    <a:lnTo>
                      <a:pt x="39230" y="193776"/>
                    </a:lnTo>
                    <a:lnTo>
                      <a:pt x="54063" y="214426"/>
                    </a:lnTo>
                    <a:lnTo>
                      <a:pt x="69456" y="234708"/>
                    </a:lnTo>
                    <a:lnTo>
                      <a:pt x="87337" y="254977"/>
                    </a:lnTo>
                    <a:lnTo>
                      <a:pt x="91935" y="260502"/>
                    </a:lnTo>
                    <a:lnTo>
                      <a:pt x="102704" y="274675"/>
                    </a:lnTo>
                    <a:lnTo>
                      <a:pt x="107010" y="279209"/>
                    </a:lnTo>
                    <a:lnTo>
                      <a:pt x="125895" y="285496"/>
                    </a:lnTo>
                    <a:lnTo>
                      <a:pt x="152527" y="286816"/>
                    </a:lnTo>
                    <a:lnTo>
                      <a:pt x="180340" y="286118"/>
                    </a:lnTo>
                    <a:lnTo>
                      <a:pt x="202780" y="286372"/>
                    </a:lnTo>
                    <a:lnTo>
                      <a:pt x="238213" y="289153"/>
                    </a:lnTo>
                    <a:lnTo>
                      <a:pt x="283438" y="291757"/>
                    </a:lnTo>
                    <a:lnTo>
                      <a:pt x="335978" y="294208"/>
                    </a:lnTo>
                    <a:lnTo>
                      <a:pt x="570611" y="303568"/>
                    </a:lnTo>
                    <a:lnTo>
                      <a:pt x="623138" y="306019"/>
                    </a:lnTo>
                    <a:lnTo>
                      <a:pt x="668324" y="308622"/>
                    </a:lnTo>
                    <a:lnTo>
                      <a:pt x="703719" y="311404"/>
                    </a:lnTo>
                    <a:lnTo>
                      <a:pt x="748880" y="314223"/>
                    </a:lnTo>
                    <a:lnTo>
                      <a:pt x="795832" y="315023"/>
                    </a:lnTo>
                    <a:lnTo>
                      <a:pt x="843343" y="315150"/>
                    </a:lnTo>
                    <a:lnTo>
                      <a:pt x="890181" y="315937"/>
                    </a:lnTo>
                    <a:lnTo>
                      <a:pt x="935075" y="318731"/>
                    </a:lnTo>
                    <a:lnTo>
                      <a:pt x="986548" y="322834"/>
                    </a:lnTo>
                    <a:lnTo>
                      <a:pt x="1089279" y="329031"/>
                    </a:lnTo>
                    <a:lnTo>
                      <a:pt x="1140650" y="333489"/>
                    </a:lnTo>
                    <a:lnTo>
                      <a:pt x="1214539" y="337934"/>
                    </a:lnTo>
                    <a:lnTo>
                      <a:pt x="1276121" y="340956"/>
                    </a:lnTo>
                    <a:lnTo>
                      <a:pt x="1549425" y="353529"/>
                    </a:lnTo>
                    <a:lnTo>
                      <a:pt x="1556702" y="324777"/>
                    </a:lnTo>
                    <a:lnTo>
                      <a:pt x="1557756" y="294843"/>
                    </a:lnTo>
                    <a:lnTo>
                      <a:pt x="1556588" y="264515"/>
                    </a:lnTo>
                    <a:lnTo>
                      <a:pt x="1557223" y="234632"/>
                    </a:lnTo>
                    <a:lnTo>
                      <a:pt x="1558759" y="225539"/>
                    </a:lnTo>
                    <a:lnTo>
                      <a:pt x="1563268" y="207581"/>
                    </a:lnTo>
                    <a:lnTo>
                      <a:pt x="1564716" y="198056"/>
                    </a:lnTo>
                    <a:lnTo>
                      <a:pt x="1565668" y="168211"/>
                    </a:lnTo>
                    <a:close/>
                  </a:path>
                  <a:path w="1673225" h="1887220">
                    <a:moveTo>
                      <a:pt x="1672704" y="656844"/>
                    </a:moveTo>
                    <a:lnTo>
                      <a:pt x="1668310" y="646023"/>
                    </a:lnTo>
                    <a:lnTo>
                      <a:pt x="1649768" y="627062"/>
                    </a:lnTo>
                    <a:lnTo>
                      <a:pt x="1631784" y="604481"/>
                    </a:lnTo>
                    <a:lnTo>
                      <a:pt x="1613814" y="582460"/>
                    </a:lnTo>
                    <a:lnTo>
                      <a:pt x="1595462" y="560705"/>
                    </a:lnTo>
                    <a:lnTo>
                      <a:pt x="1571879" y="533996"/>
                    </a:lnTo>
                    <a:lnTo>
                      <a:pt x="1570786" y="526732"/>
                    </a:lnTo>
                    <a:lnTo>
                      <a:pt x="1567027" y="522516"/>
                    </a:lnTo>
                    <a:lnTo>
                      <a:pt x="1548815" y="513346"/>
                    </a:lnTo>
                    <a:lnTo>
                      <a:pt x="1522526" y="510616"/>
                    </a:lnTo>
                    <a:lnTo>
                      <a:pt x="1471676" y="511390"/>
                    </a:lnTo>
                    <a:lnTo>
                      <a:pt x="455561" y="463765"/>
                    </a:lnTo>
                    <a:lnTo>
                      <a:pt x="297840" y="457327"/>
                    </a:lnTo>
                    <a:lnTo>
                      <a:pt x="264744" y="457263"/>
                    </a:lnTo>
                    <a:lnTo>
                      <a:pt x="248335" y="456399"/>
                    </a:lnTo>
                    <a:lnTo>
                      <a:pt x="231889" y="453504"/>
                    </a:lnTo>
                    <a:lnTo>
                      <a:pt x="123380" y="453656"/>
                    </a:lnTo>
                    <a:lnTo>
                      <a:pt x="123990" y="464477"/>
                    </a:lnTo>
                    <a:lnTo>
                      <a:pt x="122720" y="475030"/>
                    </a:lnTo>
                    <a:lnTo>
                      <a:pt x="120827" y="485406"/>
                    </a:lnTo>
                    <a:lnTo>
                      <a:pt x="119557" y="495731"/>
                    </a:lnTo>
                    <a:lnTo>
                      <a:pt x="117360" y="543407"/>
                    </a:lnTo>
                    <a:lnTo>
                      <a:pt x="114007" y="639025"/>
                    </a:lnTo>
                    <a:lnTo>
                      <a:pt x="111683" y="698665"/>
                    </a:lnTo>
                    <a:lnTo>
                      <a:pt x="111645" y="715683"/>
                    </a:lnTo>
                    <a:lnTo>
                      <a:pt x="113423" y="731443"/>
                    </a:lnTo>
                    <a:lnTo>
                      <a:pt x="118376" y="739609"/>
                    </a:lnTo>
                    <a:lnTo>
                      <a:pt x="283298" y="743610"/>
                    </a:lnTo>
                    <a:lnTo>
                      <a:pt x="1000709" y="777532"/>
                    </a:lnTo>
                    <a:lnTo>
                      <a:pt x="1370126" y="793877"/>
                    </a:lnTo>
                    <a:lnTo>
                      <a:pt x="1479016" y="797814"/>
                    </a:lnTo>
                    <a:lnTo>
                      <a:pt x="1493685" y="798017"/>
                    </a:lnTo>
                    <a:lnTo>
                      <a:pt x="1537741" y="797750"/>
                    </a:lnTo>
                    <a:lnTo>
                      <a:pt x="1668335" y="671309"/>
                    </a:lnTo>
                    <a:lnTo>
                      <a:pt x="1672704" y="656844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pic>
            <p:nvPicPr>
              <p:cNvPr id="6" name="object 6"/>
              <p:cNvPicPr/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3933784" y="1784423"/>
                <a:ext cx="91808" cy="81549"/>
              </a:xfrm>
              <a:prstGeom prst="rect">
                <a:avLst/>
              </a:prstGeom>
            </p:spPr>
          </p:pic>
          <p:sp>
            <p:nvSpPr>
              <p:cNvPr id="7" name="object 7"/>
              <p:cNvSpPr/>
              <p:nvPr/>
            </p:nvSpPr>
            <p:spPr>
              <a:xfrm>
                <a:off x="3933784" y="2681207"/>
                <a:ext cx="92075" cy="852169"/>
              </a:xfrm>
              <a:custGeom>
                <a:avLst/>
                <a:gdLst/>
                <a:ahLst/>
                <a:cxnLst/>
                <a:rect l="l" t="t" r="r" b="b"/>
                <a:pathLst>
                  <a:path w="92075" h="852170">
                    <a:moveTo>
                      <a:pt x="0" y="0"/>
                    </a:moveTo>
                    <a:lnTo>
                      <a:pt x="0" y="840930"/>
                    </a:lnTo>
                    <a:lnTo>
                      <a:pt x="53251" y="840930"/>
                    </a:lnTo>
                    <a:lnTo>
                      <a:pt x="61531" y="842568"/>
                    </a:lnTo>
                    <a:lnTo>
                      <a:pt x="82677" y="849974"/>
                    </a:lnTo>
                    <a:lnTo>
                      <a:pt x="91808" y="851941"/>
                    </a:lnTo>
                    <a:lnTo>
                      <a:pt x="91808" y="36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8"/>
              <p:cNvSpPr/>
              <p:nvPr/>
            </p:nvSpPr>
            <p:spPr>
              <a:xfrm>
                <a:off x="4062308" y="3117862"/>
                <a:ext cx="10795" cy="4445"/>
              </a:xfrm>
              <a:custGeom>
                <a:avLst/>
                <a:gdLst/>
                <a:ahLst/>
                <a:cxnLst/>
                <a:rect l="l" t="t" r="r" b="b"/>
                <a:pathLst>
                  <a:path w="10795" h="4444">
                    <a:moveTo>
                      <a:pt x="10655" y="0"/>
                    </a:moveTo>
                    <a:lnTo>
                      <a:pt x="0" y="3962"/>
                    </a:lnTo>
                    <a:lnTo>
                      <a:pt x="0" y="4330"/>
                    </a:lnTo>
                    <a:lnTo>
                      <a:pt x="3200" y="2933"/>
                    </a:lnTo>
                    <a:lnTo>
                      <a:pt x="6756" y="1511"/>
                    </a:lnTo>
                    <a:lnTo>
                      <a:pt x="10655" y="0"/>
                    </a:lnTo>
                    <a:close/>
                  </a:path>
                </a:pathLst>
              </a:custGeom>
              <a:solidFill>
                <a:srgbClr val="052E3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4" name="object 24"/>
            <p:cNvSpPr txBox="1"/>
            <p:nvPr/>
          </p:nvSpPr>
          <p:spPr>
            <a:xfrm rot="180000">
              <a:off x="3286943" y="3369753"/>
              <a:ext cx="1403618" cy="11849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94"/>
                </a:lnSpc>
              </a:pPr>
              <a:r>
                <a:rPr lang="hu-HU" sz="1350" b="1" baseline="6172" dirty="0">
                  <a:latin typeface="Aptos ExtraBold"/>
                  <a:cs typeface="Aptos ExtraBold"/>
                </a:rPr>
                <a:t>PRIMÄRBIOMASSE</a:t>
              </a:r>
            </a:p>
          </p:txBody>
        </p:sp>
        <p:sp>
          <p:nvSpPr>
            <p:cNvPr id="25" name="object 25"/>
            <p:cNvSpPr txBox="1"/>
            <p:nvPr/>
          </p:nvSpPr>
          <p:spPr>
            <a:xfrm rot="120000">
              <a:off x="3266276" y="3811936"/>
              <a:ext cx="1470079" cy="13452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94"/>
                </a:lnSpc>
              </a:pPr>
              <a:r>
                <a:rPr lang="hu-HU" sz="1350" b="1" baseline="6172" dirty="0">
                  <a:latin typeface="Aptos ExtraBold"/>
                  <a:cs typeface="Aptos ExtraBold"/>
                </a:rPr>
                <a:t>SEKUNDÄRBIOMASSE</a:t>
              </a:r>
              <a:endParaRPr sz="900" dirty="0">
                <a:latin typeface="Aptos ExtraBold"/>
                <a:cs typeface="Aptos ExtraBold"/>
              </a:endParaRPr>
            </a:p>
          </p:txBody>
        </p:sp>
      </p:grpSp>
      <p:sp>
        <p:nvSpPr>
          <p:cNvPr id="29" name="Téglalap 28">
            <a:extLst>
              <a:ext uri="{FF2B5EF4-FFF2-40B4-BE49-F238E27FC236}">
                <a16:creationId xmlns:a16="http://schemas.microsoft.com/office/drawing/2014/main" id="{91B95DBD-E15F-AA32-4819-842C62E90D98}"/>
              </a:ext>
            </a:extLst>
          </p:cNvPr>
          <p:cNvSpPr/>
          <p:nvPr/>
        </p:nvSpPr>
        <p:spPr>
          <a:xfrm>
            <a:off x="10650848" y="5486400"/>
            <a:ext cx="1541152" cy="1351281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bject 14">
            <a:extLst>
              <a:ext uri="{FF2B5EF4-FFF2-40B4-BE49-F238E27FC236}">
                <a16:creationId xmlns:a16="http://schemas.microsoft.com/office/drawing/2014/main" id="{07EEAFA4-6B88-443D-88FA-E08344FEE929}"/>
              </a:ext>
            </a:extLst>
          </p:cNvPr>
          <p:cNvSpPr txBox="1"/>
          <p:nvPr/>
        </p:nvSpPr>
        <p:spPr>
          <a:xfrm>
            <a:off x="5196420" y="3810000"/>
            <a:ext cx="2736850" cy="136319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wrap="square" lIns="0" tIns="62230" rIns="0" bIns="0" rtlCol="0">
            <a:spAutoFit/>
          </a:bodyPr>
          <a:lstStyle/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endParaRPr lang="hu-HU" sz="1800" dirty="0">
              <a:latin typeface="Aptos"/>
              <a:cs typeface="Aptos"/>
            </a:endParaRPr>
          </a:p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endParaRPr lang="hu-HU" dirty="0">
              <a:latin typeface="Aptos"/>
              <a:cs typeface="Aptos"/>
            </a:endParaRPr>
          </a:p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endParaRPr lang="hu-HU" sz="1800" dirty="0">
              <a:latin typeface="Aptos"/>
              <a:cs typeface="Aptos"/>
            </a:endParaRPr>
          </a:p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endParaRPr sz="1800" dirty="0">
              <a:latin typeface="Aptos"/>
              <a:cs typeface="Aptos"/>
            </a:endParaRPr>
          </a:p>
        </p:txBody>
      </p:sp>
      <p:sp>
        <p:nvSpPr>
          <p:cNvPr id="21" name="object 14">
            <a:extLst>
              <a:ext uri="{FF2B5EF4-FFF2-40B4-BE49-F238E27FC236}">
                <a16:creationId xmlns:a16="http://schemas.microsoft.com/office/drawing/2014/main" id="{EA526B1D-CE38-4C1F-9DAF-97068B586D4C}"/>
              </a:ext>
            </a:extLst>
          </p:cNvPr>
          <p:cNvSpPr txBox="1"/>
          <p:nvPr/>
        </p:nvSpPr>
        <p:spPr>
          <a:xfrm>
            <a:off x="508000" y="3810000"/>
            <a:ext cx="2475230" cy="136319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wrap="square" lIns="0" tIns="62230" rIns="0" bIns="0" rtlCol="0">
            <a:spAutoFit/>
          </a:bodyPr>
          <a:lstStyle/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endParaRPr lang="hu-HU" sz="1800" dirty="0">
              <a:latin typeface="Aptos"/>
              <a:cs typeface="Aptos"/>
            </a:endParaRPr>
          </a:p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endParaRPr lang="hu-HU" dirty="0">
              <a:latin typeface="Aptos"/>
              <a:cs typeface="Aptos"/>
            </a:endParaRPr>
          </a:p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endParaRPr lang="hu-HU" sz="1800" dirty="0">
              <a:latin typeface="Aptos"/>
              <a:cs typeface="Aptos"/>
            </a:endParaRPr>
          </a:p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endParaRPr sz="1800" dirty="0">
              <a:latin typeface="Aptos"/>
              <a:cs typeface="Aptos"/>
            </a:endParaRPr>
          </a:p>
        </p:txBody>
      </p:sp>
      <p:grpSp>
        <p:nvGrpSpPr>
          <p:cNvPr id="2" name="object 2"/>
          <p:cNvGrpSpPr/>
          <p:nvPr/>
        </p:nvGrpSpPr>
        <p:grpSpPr>
          <a:xfrm>
            <a:off x="8947150" y="0"/>
            <a:ext cx="3244850" cy="6858000"/>
            <a:chOff x="8947150" y="0"/>
            <a:chExt cx="3244850" cy="6858000"/>
          </a:xfrm>
        </p:grpSpPr>
        <p:sp>
          <p:nvSpPr>
            <p:cNvPr id="3" name="object 3"/>
            <p:cNvSpPr/>
            <p:nvPr/>
          </p:nvSpPr>
          <p:spPr>
            <a:xfrm>
              <a:off x="8947150" y="0"/>
              <a:ext cx="3244850" cy="6858000"/>
            </a:xfrm>
            <a:custGeom>
              <a:avLst/>
              <a:gdLst/>
              <a:ahLst/>
              <a:cxnLst/>
              <a:rect l="l" t="t" r="r" b="b"/>
              <a:pathLst>
                <a:path w="3244850" h="6858000">
                  <a:moveTo>
                    <a:pt x="324485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244850" y="6858000"/>
                  </a:lnTo>
                  <a:lnTo>
                    <a:pt x="3244850" y="0"/>
                  </a:lnTo>
                  <a:close/>
                </a:path>
              </a:pathLst>
            </a:custGeom>
            <a:solidFill>
              <a:srgbClr val="7FC7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742711" y="1647254"/>
              <a:ext cx="2365096" cy="30353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947150" y="5675693"/>
              <a:ext cx="2736850" cy="674370"/>
            </a:xfrm>
            <a:custGeom>
              <a:avLst/>
              <a:gdLst/>
              <a:ahLst/>
              <a:cxnLst/>
              <a:rect l="l" t="t" r="r" b="b"/>
              <a:pathLst>
                <a:path w="2736850" h="674370">
                  <a:moveTo>
                    <a:pt x="2736850" y="0"/>
                  </a:moveTo>
                  <a:lnTo>
                    <a:pt x="0" y="0"/>
                  </a:lnTo>
                  <a:lnTo>
                    <a:pt x="0" y="674306"/>
                  </a:lnTo>
                  <a:lnTo>
                    <a:pt x="2736850" y="674306"/>
                  </a:lnTo>
                  <a:lnTo>
                    <a:pt x="27368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825330" y="5938106"/>
              <a:ext cx="616545" cy="15488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396872" y="6111696"/>
              <a:ext cx="186715" cy="17718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47945" y="6132645"/>
              <a:ext cx="805224" cy="15227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8949753" y="6083147"/>
              <a:ext cx="1635125" cy="2540"/>
            </a:xfrm>
            <a:custGeom>
              <a:avLst/>
              <a:gdLst/>
              <a:ahLst/>
              <a:cxnLst/>
              <a:rect l="l" t="t" r="r" b="b"/>
              <a:pathLst>
                <a:path w="1635125" h="2539">
                  <a:moveTo>
                    <a:pt x="1634617" y="1270"/>
                  </a:moveTo>
                  <a:lnTo>
                    <a:pt x="1634528" y="0"/>
                  </a:lnTo>
                  <a:lnTo>
                    <a:pt x="88" y="0"/>
                  </a:lnTo>
                  <a:lnTo>
                    <a:pt x="88" y="1270"/>
                  </a:lnTo>
                  <a:lnTo>
                    <a:pt x="0" y="2540"/>
                  </a:lnTo>
                  <a:lnTo>
                    <a:pt x="1634617" y="2540"/>
                  </a:lnTo>
                  <a:lnTo>
                    <a:pt x="1634617" y="1270"/>
                  </a:lnTo>
                  <a:close/>
                </a:path>
              </a:pathLst>
            </a:custGeom>
            <a:solidFill>
              <a:srgbClr val="007D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621812" y="5777572"/>
              <a:ext cx="962562" cy="196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50961" y="5780733"/>
              <a:ext cx="572098" cy="190326"/>
            </a:xfrm>
            <a:prstGeom prst="rect">
              <a:avLst/>
            </a:prstGeom>
          </p:spPr>
        </p:pic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495300" y="379914"/>
            <a:ext cx="8648700" cy="1110560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40"/>
              </a:spcBef>
            </a:pPr>
            <a:r>
              <a:rPr lang="hu-HU" dirty="0"/>
              <a:t>HAUPTTYPEN VON BIOMASSE </a:t>
            </a:r>
            <a:br>
              <a:rPr lang="hu-HU" dirty="0"/>
            </a:br>
            <a:r>
              <a:rPr lang="hu-HU" sz="2200" spc="-35" dirty="0" err="1"/>
              <a:t>Übung</a:t>
            </a:r>
            <a:endParaRPr sz="2200" dirty="0"/>
          </a:p>
        </p:txBody>
      </p:sp>
      <p:sp>
        <p:nvSpPr>
          <p:cNvPr id="13" name="object 13"/>
          <p:cNvSpPr txBox="1"/>
          <p:nvPr/>
        </p:nvSpPr>
        <p:spPr>
          <a:xfrm>
            <a:off x="508000" y="1814690"/>
            <a:ext cx="2475230" cy="680956"/>
          </a:xfrm>
          <a:prstGeom prst="rect">
            <a:avLst/>
          </a:prstGeom>
          <a:solidFill>
            <a:srgbClr val="7FC75E"/>
          </a:solidFill>
        </p:spPr>
        <p:txBody>
          <a:bodyPr vert="horz" wrap="square" lIns="0" tIns="62230" rIns="0" bIns="0" rtlCol="0">
            <a:spAutoFit/>
          </a:bodyPr>
          <a:lstStyle/>
          <a:p>
            <a:pPr marL="539115" algn="l">
              <a:lnSpc>
                <a:spcPct val="100000"/>
              </a:lnSpc>
              <a:spcBef>
                <a:spcPts val="490"/>
              </a:spcBef>
            </a:pPr>
            <a:r>
              <a:rPr lang="hu-HU" sz="1800" b="1" spc="-10" dirty="0">
                <a:solidFill>
                  <a:srgbClr val="FFFFFF"/>
                </a:solidFill>
                <a:latin typeface="Aptos"/>
                <a:cs typeface="Aptos"/>
              </a:rPr>
              <a:t>PRIMÄR</a:t>
            </a:r>
            <a:r>
              <a:rPr lang="de-DE" sz="1800" b="1" spc="-10" dirty="0">
                <a:solidFill>
                  <a:srgbClr val="FFFFFF"/>
                </a:solidFill>
                <a:latin typeface="Aptos"/>
                <a:cs typeface="Aptos"/>
              </a:rPr>
              <a:t>-</a:t>
            </a:r>
            <a:endParaRPr lang="hu-HU" sz="1800" b="1" spc="-10" dirty="0">
              <a:solidFill>
                <a:srgbClr val="FFFFFF"/>
              </a:solidFill>
              <a:latin typeface="Aptos"/>
              <a:cs typeface="Aptos"/>
            </a:endParaRPr>
          </a:p>
          <a:p>
            <a:pPr marL="539115" algn="l">
              <a:lnSpc>
                <a:spcPct val="100000"/>
              </a:lnSpc>
              <a:spcBef>
                <a:spcPts val="490"/>
              </a:spcBef>
            </a:pPr>
            <a:r>
              <a:rPr lang="hu-HU" sz="1800" b="1" spc="-10" dirty="0">
                <a:solidFill>
                  <a:srgbClr val="FFFFFF"/>
                </a:solidFill>
                <a:latin typeface="Aptos"/>
                <a:cs typeface="Aptos"/>
              </a:rPr>
              <a:t>BIOMASSE</a:t>
            </a:r>
            <a:endParaRPr lang="hu-HU" sz="1800" dirty="0">
              <a:latin typeface="Aptos"/>
              <a:cs typeface="Apto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08000" y="2532252"/>
            <a:ext cx="2475230" cy="1515600"/>
          </a:xfrm>
          <a:prstGeom prst="rect">
            <a:avLst/>
          </a:prstGeom>
          <a:solidFill>
            <a:srgbClr val="E6EAEB"/>
          </a:solidFill>
        </p:spPr>
        <p:txBody>
          <a:bodyPr vert="horz" wrap="square" lIns="0" tIns="62230" rIns="0" bIns="0" rtlCol="0">
            <a:spAutoFit/>
          </a:bodyPr>
          <a:lstStyle/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r>
              <a:rPr lang="de-DE" sz="1400" b="1" spc="-10" dirty="0">
                <a:latin typeface="Aptos"/>
                <a:cs typeface="Aptos"/>
              </a:rPr>
              <a:t>F</a:t>
            </a:r>
            <a:r>
              <a:rPr lang="hu-HU" sz="1400" b="1" spc="-10" dirty="0">
                <a:latin typeface="Aptos"/>
                <a:cs typeface="Aptos"/>
              </a:rPr>
              <a:t>orstwirtschaftliche </a:t>
            </a:r>
            <a:r>
              <a:rPr lang="hu-HU" sz="1400" spc="-10" dirty="0">
                <a:latin typeface="Aptos"/>
                <a:cs typeface="Aptos"/>
              </a:rPr>
              <a:t>Biomasse</a:t>
            </a:r>
          </a:p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r>
              <a:rPr lang="de-DE" sz="1400" b="1" spc="-10" dirty="0">
                <a:latin typeface="Aptos"/>
                <a:cs typeface="Aptos"/>
              </a:rPr>
              <a:t>L</a:t>
            </a:r>
            <a:r>
              <a:rPr lang="hu-HU" sz="1400" b="1" spc="-10" dirty="0">
                <a:latin typeface="Aptos"/>
                <a:cs typeface="Aptos"/>
              </a:rPr>
              <a:t>andwirtschaftliche</a:t>
            </a:r>
            <a:r>
              <a:rPr lang="hu-HU" sz="1400" spc="-10" dirty="0">
                <a:latin typeface="Aptos"/>
                <a:cs typeface="Aptos"/>
              </a:rPr>
              <a:t> Biomasse </a:t>
            </a:r>
          </a:p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r>
              <a:rPr lang="de-DE" sz="1400" b="1" spc="-10" dirty="0">
                <a:latin typeface="Aptos"/>
                <a:cs typeface="Aptos"/>
              </a:rPr>
              <a:t>W</a:t>
            </a:r>
            <a:r>
              <a:rPr lang="hu-HU" sz="1400" b="1" spc="-10" dirty="0">
                <a:latin typeface="Aptos"/>
                <a:cs typeface="Aptos"/>
              </a:rPr>
              <a:t>asserbasierte</a:t>
            </a:r>
            <a:r>
              <a:rPr lang="hu-HU" sz="1400" spc="-10" dirty="0">
                <a:latin typeface="Aptos"/>
                <a:cs typeface="Aptos"/>
              </a:rPr>
              <a:t> Biomasse</a:t>
            </a:r>
          </a:p>
          <a:p>
            <a:pPr marL="234950" marR="226695" algn="ctr">
              <a:lnSpc>
                <a:spcPct val="100000"/>
              </a:lnSpc>
              <a:spcBef>
                <a:spcPts val="490"/>
              </a:spcBef>
            </a:pPr>
            <a:endParaRPr sz="1800" dirty="0">
              <a:latin typeface="Aptos"/>
              <a:cs typeface="Apto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437005" y="3886200"/>
            <a:ext cx="617220" cy="1397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0" b="1" spc="-50" dirty="0">
                <a:solidFill>
                  <a:srgbClr val="052E38"/>
                </a:solidFill>
                <a:latin typeface="Aptos"/>
                <a:cs typeface="Aptos"/>
              </a:rPr>
              <a:t>?</a:t>
            </a:r>
            <a:endParaRPr sz="9000" dirty="0">
              <a:latin typeface="Aptos"/>
              <a:cs typeface="Apto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196420" y="1814690"/>
            <a:ext cx="2736850" cy="680956"/>
          </a:xfrm>
          <a:prstGeom prst="rect">
            <a:avLst/>
          </a:prstGeom>
          <a:solidFill>
            <a:srgbClr val="7FC75E"/>
          </a:solidFill>
        </p:spPr>
        <p:txBody>
          <a:bodyPr vert="horz" wrap="square" lIns="0" tIns="62230" rIns="0" bIns="0" rtlCol="0">
            <a:spAutoFit/>
          </a:bodyPr>
          <a:lstStyle/>
          <a:p>
            <a:pPr marL="737235" marR="596900" indent="-133350">
              <a:lnSpc>
                <a:spcPct val="100000"/>
              </a:lnSpc>
              <a:spcBef>
                <a:spcPts val="490"/>
              </a:spcBef>
            </a:pPr>
            <a:r>
              <a:rPr lang="hu-HU" sz="1800" b="1" spc="-10" dirty="0">
                <a:solidFill>
                  <a:srgbClr val="FFFFFF"/>
                </a:solidFill>
                <a:latin typeface="Aptos"/>
                <a:cs typeface="Aptos"/>
              </a:rPr>
              <a:t>SEKUNDÄR</a:t>
            </a:r>
            <a:r>
              <a:rPr lang="de-DE" sz="1800" b="1" spc="-10" dirty="0">
                <a:solidFill>
                  <a:srgbClr val="FFFFFF"/>
                </a:solidFill>
                <a:latin typeface="Aptos"/>
                <a:cs typeface="Aptos"/>
              </a:rPr>
              <a:t>-</a:t>
            </a:r>
            <a:endParaRPr lang="hu-HU" sz="1800" b="1" spc="-10" dirty="0">
              <a:solidFill>
                <a:srgbClr val="FFFFFF"/>
              </a:solidFill>
              <a:latin typeface="Aptos"/>
              <a:cs typeface="Aptos"/>
            </a:endParaRPr>
          </a:p>
          <a:p>
            <a:pPr marL="737235" marR="596900" indent="-133350">
              <a:lnSpc>
                <a:spcPct val="100000"/>
              </a:lnSpc>
              <a:spcBef>
                <a:spcPts val="490"/>
              </a:spcBef>
            </a:pPr>
            <a:r>
              <a:rPr lang="hu-HU" sz="1800" b="1" spc="-10" dirty="0">
                <a:solidFill>
                  <a:srgbClr val="FFFFFF"/>
                </a:solidFill>
                <a:latin typeface="Aptos"/>
                <a:cs typeface="Aptos"/>
              </a:rPr>
              <a:t>BIOMASSE</a:t>
            </a:r>
            <a:endParaRPr sz="1800" dirty="0">
              <a:latin typeface="Aptos"/>
              <a:cs typeface="Apto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196420" y="2532252"/>
            <a:ext cx="2736850" cy="1515600"/>
          </a:xfrm>
          <a:prstGeom prst="rect">
            <a:avLst/>
          </a:prstGeom>
          <a:solidFill>
            <a:srgbClr val="E6EAEB"/>
          </a:solidFill>
        </p:spPr>
        <p:txBody>
          <a:bodyPr vert="horz" wrap="square" lIns="0" tIns="62230" rIns="0" bIns="0" rtlCol="0">
            <a:spAutoFit/>
          </a:bodyPr>
          <a:lstStyle/>
          <a:p>
            <a:pPr marL="167640" marR="160020" algn="ctr">
              <a:lnSpc>
                <a:spcPct val="100000"/>
              </a:lnSpc>
              <a:spcBef>
                <a:spcPts val="490"/>
              </a:spcBef>
            </a:pPr>
            <a:r>
              <a:rPr lang="hu-HU" sz="1400" b="1" spc="-10" dirty="0" err="1">
                <a:latin typeface="Aptos"/>
              </a:rPr>
              <a:t>Tierische</a:t>
            </a:r>
            <a:r>
              <a:rPr lang="hu-HU" sz="1800" dirty="0">
                <a:latin typeface="Aptos"/>
                <a:cs typeface="Aptos"/>
              </a:rPr>
              <a:t> </a:t>
            </a:r>
            <a:r>
              <a:rPr lang="hu-HU" sz="1400" spc="-10" dirty="0" err="1">
                <a:latin typeface="Aptos"/>
              </a:rPr>
              <a:t>Biomasse</a:t>
            </a:r>
            <a:endParaRPr lang="hu-HU" sz="1400" spc="-10" dirty="0">
              <a:latin typeface="Aptos"/>
            </a:endParaRPr>
          </a:p>
          <a:p>
            <a:pPr marL="167640" marR="160020" algn="ctr">
              <a:lnSpc>
                <a:spcPct val="100000"/>
              </a:lnSpc>
              <a:spcBef>
                <a:spcPts val="490"/>
              </a:spcBef>
            </a:pPr>
            <a:r>
              <a:rPr lang="hu-HU" sz="1400" b="1" spc="-10" dirty="0" err="1">
                <a:latin typeface="Aptos"/>
              </a:rPr>
              <a:t>Lebensmittelabfälle</a:t>
            </a:r>
            <a:endParaRPr lang="hu-HU" sz="1400" b="1" spc="-10" dirty="0">
              <a:latin typeface="Aptos"/>
            </a:endParaRPr>
          </a:p>
          <a:p>
            <a:pPr marL="167640" marR="160020" algn="ctr">
              <a:lnSpc>
                <a:spcPct val="100000"/>
              </a:lnSpc>
              <a:spcBef>
                <a:spcPts val="490"/>
              </a:spcBef>
            </a:pPr>
            <a:r>
              <a:rPr lang="hu-HU" sz="1400" b="1" spc="-10" dirty="0">
                <a:latin typeface="Aptos"/>
              </a:rPr>
              <a:t>Industrielle</a:t>
            </a:r>
            <a:r>
              <a:rPr lang="hu-HU" sz="1800" spc="-10" dirty="0">
                <a:latin typeface="Aptos"/>
                <a:cs typeface="Aptos"/>
              </a:rPr>
              <a:t> </a:t>
            </a:r>
            <a:r>
              <a:rPr lang="hu-HU" sz="1400" spc="-10" dirty="0">
                <a:latin typeface="Aptos"/>
              </a:rPr>
              <a:t>Biomasse</a:t>
            </a:r>
            <a:endParaRPr lang="de-DE" spc="-10" dirty="0">
              <a:latin typeface="Aptos"/>
            </a:endParaRPr>
          </a:p>
          <a:p>
            <a:pPr marL="167640" marR="160020" algn="ctr">
              <a:lnSpc>
                <a:spcPct val="100000"/>
              </a:lnSpc>
              <a:spcBef>
                <a:spcPts val="490"/>
              </a:spcBef>
            </a:pPr>
            <a:r>
              <a:rPr lang="hu-HU" sz="1400" b="1" spc="-10" dirty="0">
                <a:latin typeface="Aptos"/>
              </a:rPr>
              <a:t>Organische Siedlungsabfälle</a:t>
            </a:r>
          </a:p>
          <a:p>
            <a:pPr marL="167640" marR="160020" algn="ctr">
              <a:lnSpc>
                <a:spcPct val="100000"/>
              </a:lnSpc>
              <a:spcBef>
                <a:spcPts val="490"/>
              </a:spcBef>
            </a:pPr>
            <a:endParaRPr sz="1800" dirty="0">
              <a:latin typeface="Aptos"/>
              <a:cs typeface="Apto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256346" y="3886200"/>
            <a:ext cx="617220" cy="1397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0" b="1" spc="-50" dirty="0">
                <a:solidFill>
                  <a:srgbClr val="052E38"/>
                </a:solidFill>
                <a:latin typeface="Aptos"/>
                <a:cs typeface="Aptos"/>
              </a:rPr>
              <a:t>?</a:t>
            </a:r>
            <a:endParaRPr sz="9000" dirty="0">
              <a:latin typeface="Aptos"/>
              <a:cs typeface="Apto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079750" y="1860922"/>
            <a:ext cx="2178050" cy="34240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9070" indent="-16637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79070" algn="l"/>
              </a:tabLst>
            </a:pPr>
            <a:r>
              <a:rPr lang="hu-HU" sz="1400" dirty="0" err="1"/>
              <a:t>Energie-Schilf</a:t>
            </a:r>
            <a:endParaRPr lang="hu-HU" sz="1400" dirty="0"/>
          </a:p>
          <a:p>
            <a:pPr marL="179070" indent="-16637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79070" algn="l"/>
              </a:tabLst>
            </a:pPr>
            <a:r>
              <a:rPr lang="hu-HU" sz="1400" dirty="0" err="1"/>
              <a:t>Brennholz</a:t>
            </a:r>
            <a:endParaRPr lang="hu-HU" sz="1400" dirty="0"/>
          </a:p>
          <a:p>
            <a:pPr marL="179070" indent="-16637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79070" algn="l"/>
              </a:tabLst>
            </a:pPr>
            <a:r>
              <a:rPr lang="hu-HU" sz="1400" dirty="0" err="1"/>
              <a:t>Traubentrester</a:t>
            </a:r>
            <a:endParaRPr lang="hu-HU" sz="1400" dirty="0"/>
          </a:p>
          <a:p>
            <a:pPr marL="179070" indent="-16637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79070" algn="l"/>
              </a:tabLst>
            </a:pPr>
            <a:r>
              <a:rPr lang="hu-HU" sz="1400" dirty="0" err="1"/>
              <a:t>Stroh</a:t>
            </a:r>
            <a:endParaRPr lang="hu-HU" sz="1400" dirty="0"/>
          </a:p>
          <a:p>
            <a:pPr marL="179070" indent="-16637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79070" algn="l"/>
              </a:tabLst>
            </a:pPr>
            <a:r>
              <a:rPr lang="de-DE" sz="1400" dirty="0"/>
              <a:t>T</a:t>
            </a:r>
            <a:r>
              <a:rPr lang="hu-HU" sz="1400" dirty="0"/>
              <a:t>ierisches Fett</a:t>
            </a:r>
          </a:p>
          <a:p>
            <a:pPr marL="179070" indent="-16637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79070" algn="l"/>
              </a:tabLst>
            </a:pPr>
            <a:r>
              <a:rPr lang="hu-HU" sz="1400" dirty="0" err="1"/>
              <a:t>Alge</a:t>
            </a:r>
            <a:endParaRPr lang="hu-HU" sz="1400" dirty="0"/>
          </a:p>
          <a:p>
            <a:pPr marL="179070" indent="-16637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79070" algn="l"/>
              </a:tabLst>
            </a:pPr>
            <a:r>
              <a:rPr lang="hu-HU" sz="1400" dirty="0" err="1"/>
              <a:t>Haushaltsabfall</a:t>
            </a:r>
            <a:endParaRPr lang="hu-HU" sz="1400" dirty="0"/>
          </a:p>
          <a:p>
            <a:pPr marL="179070" indent="-16637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79070" algn="l"/>
              </a:tabLst>
            </a:pPr>
            <a:r>
              <a:rPr lang="hu-HU" sz="1400" dirty="0" err="1"/>
              <a:t>Holzhackschnitzel</a:t>
            </a:r>
            <a:endParaRPr lang="hu-HU" sz="1400" dirty="0"/>
          </a:p>
          <a:p>
            <a:pPr marL="179070" indent="-16637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79070" algn="l"/>
              </a:tabLst>
            </a:pPr>
            <a:r>
              <a:rPr lang="hu-HU" sz="1400" dirty="0" err="1"/>
              <a:t>Mist</a:t>
            </a:r>
            <a:endParaRPr lang="hu-HU" sz="1400" dirty="0"/>
          </a:p>
          <a:p>
            <a:pPr marL="179070" indent="-16637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79070" algn="l"/>
              </a:tabLst>
            </a:pPr>
            <a:r>
              <a:rPr lang="hu-HU" sz="1400" dirty="0" err="1"/>
              <a:t>Sonnenblumenschale</a:t>
            </a:r>
            <a:endParaRPr lang="hu-HU" sz="1400" dirty="0"/>
          </a:p>
          <a:p>
            <a:pPr marL="179070" indent="-16637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79070" algn="l"/>
              </a:tabLst>
            </a:pPr>
            <a:r>
              <a:rPr lang="hu-HU" sz="1400" dirty="0"/>
              <a:t>Lignin</a:t>
            </a:r>
          </a:p>
          <a:p>
            <a:pPr marL="179070" indent="-16637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79070" algn="l"/>
              </a:tabLst>
            </a:pPr>
            <a:r>
              <a:rPr lang="hu-HU" sz="1400" dirty="0" err="1"/>
              <a:t>Maisstängel</a:t>
            </a:r>
            <a:endParaRPr lang="hu-HU" sz="1400" dirty="0"/>
          </a:p>
          <a:p>
            <a:pPr marL="179070" indent="-16637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79070" algn="l"/>
              </a:tabLst>
            </a:pPr>
            <a:r>
              <a:rPr lang="hu-HU" sz="1400" dirty="0" err="1"/>
              <a:t>Zuckerrohr</a:t>
            </a:r>
            <a:endParaRPr lang="hu-HU" sz="1400" dirty="0"/>
          </a:p>
          <a:p>
            <a:pPr marL="179070" indent="-16637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79070" algn="l"/>
              </a:tabLst>
            </a:pPr>
            <a:r>
              <a:rPr lang="de-DE" sz="1400" dirty="0"/>
              <a:t>Z</a:t>
            </a:r>
            <a:r>
              <a:rPr lang="hu-HU" sz="1400" dirty="0"/>
              <a:t>ellulosehaltiger Abfall</a:t>
            </a:r>
          </a:p>
          <a:p>
            <a:pPr marL="179070" indent="-16637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79070" algn="l"/>
              </a:tabLst>
            </a:pPr>
            <a:r>
              <a:rPr lang="hu-HU" sz="1400" dirty="0" err="1"/>
              <a:t>Sägemehl</a:t>
            </a:r>
            <a:endParaRPr lang="hu-HU" sz="1400" dirty="0"/>
          </a:p>
        </p:txBody>
      </p:sp>
      <p:sp>
        <p:nvSpPr>
          <p:cNvPr id="20" name="object 20"/>
          <p:cNvSpPr txBox="1"/>
          <p:nvPr/>
        </p:nvSpPr>
        <p:spPr>
          <a:xfrm>
            <a:off x="504023" y="5560059"/>
            <a:ext cx="7433945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de-DE" sz="1800" spc="-10" dirty="0">
                <a:latin typeface="Aptos"/>
                <a:cs typeface="Aptos"/>
              </a:rPr>
              <a:t>Ordnet die Biomasse-Rohstoffe den beiden Gruppen zu – je nachdem, ob es sich um primäre Biomasse (direkt aus der Natur stammend) oder sekundäre Biomasse (bei der Verarbeitung oder durch menschliche Aktivitäten entstanden) handelt!</a:t>
            </a:r>
            <a:endParaRPr lang="hu-HU" sz="1800" spc="-10" dirty="0">
              <a:latin typeface="Aptos"/>
              <a:cs typeface="Aptos"/>
            </a:endParaRPr>
          </a:p>
        </p:txBody>
      </p:sp>
      <p:sp>
        <p:nvSpPr>
          <p:cNvPr id="23" name="Téglalap 22">
            <a:extLst>
              <a:ext uri="{FF2B5EF4-FFF2-40B4-BE49-F238E27FC236}">
                <a16:creationId xmlns:a16="http://schemas.microsoft.com/office/drawing/2014/main" id="{8C4ADF60-03DE-EA23-96A6-BB9102775EFE}"/>
              </a:ext>
            </a:extLst>
          </p:cNvPr>
          <p:cNvSpPr/>
          <p:nvPr/>
        </p:nvSpPr>
        <p:spPr>
          <a:xfrm>
            <a:off x="10650848" y="5486400"/>
            <a:ext cx="1541152" cy="1351281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34942" y="1820346"/>
            <a:ext cx="2984885" cy="296668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95299" y="461194"/>
            <a:ext cx="7505701" cy="1318118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660"/>
              </a:spcBef>
            </a:pPr>
            <a:r>
              <a:rPr lang="hu-HU" dirty="0"/>
              <a:t>BIOMASSE UND DER KOHLENSTOFFKREISLAUF</a:t>
            </a:r>
            <a:endParaRPr lang="hu-HU" spc="-65" dirty="0"/>
          </a:p>
        </p:txBody>
      </p:sp>
      <p:sp>
        <p:nvSpPr>
          <p:cNvPr id="4" name="object 4"/>
          <p:cNvSpPr txBox="1"/>
          <p:nvPr/>
        </p:nvSpPr>
        <p:spPr>
          <a:xfrm>
            <a:off x="495300" y="1720379"/>
            <a:ext cx="8343900" cy="1500411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40029" indent="-227329">
              <a:lnSpc>
                <a:spcPct val="100000"/>
              </a:lnSpc>
              <a:spcBef>
                <a:spcPts val="100"/>
              </a:spcBef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dirty="0">
                <a:latin typeface="Aptos"/>
              </a:rPr>
              <a:t>Biomasse ist Teil des natürlichen Kohlenstoffkreislaufs.</a:t>
            </a:r>
          </a:p>
          <a:p>
            <a:pPr marL="240029" indent="-227329">
              <a:lnSpc>
                <a:spcPct val="100000"/>
              </a:lnSpc>
              <a:spcBef>
                <a:spcPts val="100"/>
              </a:spcBef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dirty="0">
                <a:latin typeface="Aptos"/>
              </a:rPr>
              <a:t>Während ihres Wachstums nehmen Pflanzen Kohlendioxid aus der Luft auf.</a:t>
            </a:r>
          </a:p>
          <a:p>
            <a:pPr marL="240029" indent="-227329">
              <a:lnSpc>
                <a:spcPct val="100000"/>
              </a:lnSpc>
              <a:spcBef>
                <a:spcPts val="100"/>
              </a:spcBef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dirty="0">
                <a:latin typeface="Aptos"/>
              </a:rPr>
              <a:t>Biomasse gilt daher als CO₂-neutral, weil bei ihrer Verbrennung nur so viel Kohlendioxid freigesetzt wird, wie die Pflanzen während ihres Lebens aufgenommen haben.</a:t>
            </a:r>
            <a:endParaRPr dirty="0">
              <a:latin typeface="Apto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950635" y="3936513"/>
            <a:ext cx="2715260" cy="1996439"/>
            <a:chOff x="950635" y="3936513"/>
            <a:chExt cx="2715260" cy="1996439"/>
          </a:xfrm>
        </p:grpSpPr>
        <p:sp>
          <p:nvSpPr>
            <p:cNvPr id="6" name="object 6"/>
            <p:cNvSpPr/>
            <p:nvPr/>
          </p:nvSpPr>
          <p:spPr>
            <a:xfrm>
              <a:off x="950635" y="4900239"/>
              <a:ext cx="418465" cy="1033144"/>
            </a:xfrm>
            <a:custGeom>
              <a:avLst/>
              <a:gdLst/>
              <a:ahLst/>
              <a:cxnLst/>
              <a:rect l="l" t="t" r="r" b="b"/>
              <a:pathLst>
                <a:path w="418465" h="1033145">
                  <a:moveTo>
                    <a:pt x="93816" y="362835"/>
                  </a:moveTo>
                  <a:lnTo>
                    <a:pt x="80610" y="376542"/>
                  </a:lnTo>
                  <a:lnTo>
                    <a:pt x="88059" y="395228"/>
                  </a:lnTo>
                  <a:lnTo>
                    <a:pt x="108672" y="406790"/>
                  </a:lnTo>
                  <a:lnTo>
                    <a:pt x="133536" y="414575"/>
                  </a:lnTo>
                  <a:lnTo>
                    <a:pt x="153737" y="421932"/>
                  </a:lnTo>
                  <a:lnTo>
                    <a:pt x="189558" y="447594"/>
                  </a:lnTo>
                  <a:lnTo>
                    <a:pt x="222398" y="482126"/>
                  </a:lnTo>
                  <a:lnTo>
                    <a:pt x="252278" y="523875"/>
                  </a:lnTo>
                  <a:lnTo>
                    <a:pt x="279218" y="571188"/>
                  </a:lnTo>
                  <a:lnTo>
                    <a:pt x="303237" y="622413"/>
                  </a:lnTo>
                  <a:lnTo>
                    <a:pt x="324356" y="675896"/>
                  </a:lnTo>
                  <a:lnTo>
                    <a:pt x="342594" y="729986"/>
                  </a:lnTo>
                  <a:lnTo>
                    <a:pt x="357972" y="783028"/>
                  </a:lnTo>
                  <a:lnTo>
                    <a:pt x="370509" y="833372"/>
                  </a:lnTo>
                  <a:lnTo>
                    <a:pt x="380225" y="879364"/>
                  </a:lnTo>
                  <a:lnTo>
                    <a:pt x="387141" y="919351"/>
                  </a:lnTo>
                  <a:lnTo>
                    <a:pt x="392649" y="974699"/>
                  </a:lnTo>
                  <a:lnTo>
                    <a:pt x="393051" y="1018119"/>
                  </a:lnTo>
                  <a:lnTo>
                    <a:pt x="395865" y="1032592"/>
                  </a:lnTo>
                  <a:lnTo>
                    <a:pt x="403504" y="1018119"/>
                  </a:lnTo>
                  <a:lnTo>
                    <a:pt x="418379" y="974699"/>
                  </a:lnTo>
                  <a:lnTo>
                    <a:pt x="412937" y="922842"/>
                  </a:lnTo>
                  <a:lnTo>
                    <a:pt x="394135" y="791422"/>
                  </a:lnTo>
                  <a:lnTo>
                    <a:pt x="358265" y="616669"/>
                  </a:lnTo>
                  <a:lnTo>
                    <a:pt x="305702" y="447929"/>
                  </a:lnTo>
                  <a:lnTo>
                    <a:pt x="261319" y="447929"/>
                  </a:lnTo>
                  <a:lnTo>
                    <a:pt x="174578" y="388658"/>
                  </a:lnTo>
                  <a:lnTo>
                    <a:pt x="151964" y="379212"/>
                  </a:lnTo>
                  <a:lnTo>
                    <a:pt x="121322" y="367164"/>
                  </a:lnTo>
                  <a:lnTo>
                    <a:pt x="93816" y="362835"/>
                  </a:lnTo>
                  <a:close/>
                </a:path>
                <a:path w="418465" h="1033145">
                  <a:moveTo>
                    <a:pt x="26463" y="25297"/>
                  </a:moveTo>
                  <a:lnTo>
                    <a:pt x="3813" y="30721"/>
                  </a:lnTo>
                  <a:lnTo>
                    <a:pt x="0" y="78108"/>
                  </a:lnTo>
                  <a:lnTo>
                    <a:pt x="9028" y="125174"/>
                  </a:lnTo>
                  <a:lnTo>
                    <a:pt x="28856" y="169851"/>
                  </a:lnTo>
                  <a:lnTo>
                    <a:pt x="57442" y="210066"/>
                  </a:lnTo>
                  <a:lnTo>
                    <a:pt x="92744" y="243751"/>
                  </a:lnTo>
                  <a:lnTo>
                    <a:pt x="132718" y="268833"/>
                  </a:lnTo>
                  <a:lnTo>
                    <a:pt x="173912" y="282387"/>
                  </a:lnTo>
                  <a:lnTo>
                    <a:pt x="195331" y="290156"/>
                  </a:lnTo>
                  <a:lnTo>
                    <a:pt x="208334" y="298932"/>
                  </a:lnTo>
                  <a:lnTo>
                    <a:pt x="261200" y="447594"/>
                  </a:lnTo>
                  <a:lnTo>
                    <a:pt x="261319" y="447929"/>
                  </a:lnTo>
                  <a:lnTo>
                    <a:pt x="305702" y="447929"/>
                  </a:lnTo>
                  <a:lnTo>
                    <a:pt x="301616" y="434809"/>
                  </a:lnTo>
                  <a:lnTo>
                    <a:pt x="249876" y="290156"/>
                  </a:lnTo>
                  <a:lnTo>
                    <a:pt x="262876" y="277713"/>
                  </a:lnTo>
                  <a:lnTo>
                    <a:pt x="275833" y="267133"/>
                  </a:lnTo>
                  <a:lnTo>
                    <a:pt x="288311" y="255736"/>
                  </a:lnTo>
                  <a:lnTo>
                    <a:pt x="298377" y="242773"/>
                  </a:lnTo>
                  <a:lnTo>
                    <a:pt x="186879" y="242773"/>
                  </a:lnTo>
                  <a:lnTo>
                    <a:pt x="139890" y="226738"/>
                  </a:lnTo>
                  <a:lnTo>
                    <a:pt x="100061" y="198315"/>
                  </a:lnTo>
                  <a:lnTo>
                    <a:pt x="68094" y="160479"/>
                  </a:lnTo>
                  <a:lnTo>
                    <a:pt x="44876" y="116268"/>
                  </a:lnTo>
                  <a:lnTo>
                    <a:pt x="31296" y="68719"/>
                  </a:lnTo>
                  <a:lnTo>
                    <a:pt x="135551" y="68719"/>
                  </a:lnTo>
                  <a:lnTo>
                    <a:pt x="134279" y="67299"/>
                  </a:lnTo>
                  <a:lnTo>
                    <a:pt x="110277" y="48691"/>
                  </a:lnTo>
                  <a:lnTo>
                    <a:pt x="87413" y="38263"/>
                  </a:lnTo>
                  <a:lnTo>
                    <a:pt x="56902" y="29138"/>
                  </a:lnTo>
                  <a:lnTo>
                    <a:pt x="26463" y="25297"/>
                  </a:lnTo>
                  <a:close/>
                </a:path>
                <a:path w="418465" h="1033145">
                  <a:moveTo>
                    <a:pt x="135551" y="68719"/>
                  </a:moveTo>
                  <a:lnTo>
                    <a:pt x="31296" y="68719"/>
                  </a:lnTo>
                  <a:lnTo>
                    <a:pt x="79805" y="79333"/>
                  </a:lnTo>
                  <a:lnTo>
                    <a:pt x="118794" y="108060"/>
                  </a:lnTo>
                  <a:lnTo>
                    <a:pt x="149067" y="148879"/>
                  </a:lnTo>
                  <a:lnTo>
                    <a:pt x="171432" y="195769"/>
                  </a:lnTo>
                  <a:lnTo>
                    <a:pt x="186714" y="242773"/>
                  </a:lnTo>
                  <a:lnTo>
                    <a:pt x="236566" y="242773"/>
                  </a:lnTo>
                  <a:lnTo>
                    <a:pt x="228552" y="201158"/>
                  </a:lnTo>
                  <a:lnTo>
                    <a:pt x="228663" y="169851"/>
                  </a:lnTo>
                  <a:lnTo>
                    <a:pt x="228714" y="155503"/>
                  </a:lnTo>
                  <a:lnTo>
                    <a:pt x="232438" y="137058"/>
                  </a:lnTo>
                  <a:lnTo>
                    <a:pt x="192916" y="137058"/>
                  </a:lnTo>
                  <a:lnTo>
                    <a:pt x="173394" y="114078"/>
                  </a:lnTo>
                  <a:lnTo>
                    <a:pt x="154583" y="89960"/>
                  </a:lnTo>
                  <a:lnTo>
                    <a:pt x="135551" y="68719"/>
                  </a:lnTo>
                  <a:close/>
                </a:path>
                <a:path w="418465" h="1033145">
                  <a:moveTo>
                    <a:pt x="319309" y="56210"/>
                  </a:moveTo>
                  <a:lnTo>
                    <a:pt x="279975" y="56210"/>
                  </a:lnTo>
                  <a:lnTo>
                    <a:pt x="286545" y="87061"/>
                  </a:lnTo>
                  <a:lnTo>
                    <a:pt x="290111" y="114078"/>
                  </a:lnTo>
                  <a:lnTo>
                    <a:pt x="283277" y="174548"/>
                  </a:lnTo>
                  <a:lnTo>
                    <a:pt x="266660" y="214723"/>
                  </a:lnTo>
                  <a:lnTo>
                    <a:pt x="236566" y="242773"/>
                  </a:lnTo>
                  <a:lnTo>
                    <a:pt x="298377" y="242773"/>
                  </a:lnTo>
                  <a:lnTo>
                    <a:pt x="318478" y="199424"/>
                  </a:lnTo>
                  <a:lnTo>
                    <a:pt x="327244" y="153844"/>
                  </a:lnTo>
                  <a:lnTo>
                    <a:pt x="327533" y="107097"/>
                  </a:lnTo>
                  <a:lnTo>
                    <a:pt x="320704" y="62179"/>
                  </a:lnTo>
                  <a:lnTo>
                    <a:pt x="319430" y="56725"/>
                  </a:lnTo>
                  <a:lnTo>
                    <a:pt x="319309" y="56210"/>
                  </a:lnTo>
                  <a:close/>
                </a:path>
                <a:path w="418465" h="1033145">
                  <a:moveTo>
                    <a:pt x="282896" y="0"/>
                  </a:moveTo>
                  <a:lnTo>
                    <a:pt x="249572" y="13998"/>
                  </a:lnTo>
                  <a:lnTo>
                    <a:pt x="220718" y="52065"/>
                  </a:lnTo>
                  <a:lnTo>
                    <a:pt x="200459" y="98364"/>
                  </a:lnTo>
                  <a:lnTo>
                    <a:pt x="192916" y="137058"/>
                  </a:lnTo>
                  <a:lnTo>
                    <a:pt x="232438" y="137058"/>
                  </a:lnTo>
                  <a:lnTo>
                    <a:pt x="237702" y="110979"/>
                  </a:lnTo>
                  <a:lnTo>
                    <a:pt x="256162" y="72758"/>
                  </a:lnTo>
                  <a:lnTo>
                    <a:pt x="260644" y="66263"/>
                  </a:lnTo>
                  <a:lnTo>
                    <a:pt x="265621" y="60498"/>
                  </a:lnTo>
                  <a:lnTo>
                    <a:pt x="271821" y="56725"/>
                  </a:lnTo>
                  <a:lnTo>
                    <a:pt x="279975" y="56210"/>
                  </a:lnTo>
                  <a:lnTo>
                    <a:pt x="319309" y="56210"/>
                  </a:lnTo>
                  <a:lnTo>
                    <a:pt x="316259" y="43150"/>
                  </a:lnTo>
                  <a:lnTo>
                    <a:pt x="309987" y="24722"/>
                  </a:lnTo>
                  <a:lnTo>
                    <a:pt x="299621" y="9477"/>
                  </a:lnTo>
                  <a:lnTo>
                    <a:pt x="282896" y="0"/>
                  </a:lnTo>
                  <a:close/>
                </a:path>
              </a:pathLst>
            </a:custGeom>
            <a:solidFill>
              <a:srgbClr val="052E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19420" y="3968263"/>
              <a:ext cx="2115185" cy="1111885"/>
            </a:xfrm>
            <a:custGeom>
              <a:avLst/>
              <a:gdLst/>
              <a:ahLst/>
              <a:cxnLst/>
              <a:rect l="l" t="t" r="r" b="b"/>
              <a:pathLst>
                <a:path w="2115185" h="1111885">
                  <a:moveTo>
                    <a:pt x="2114677" y="0"/>
                  </a:moveTo>
                  <a:lnTo>
                    <a:pt x="0" y="1111516"/>
                  </a:lnTo>
                </a:path>
              </a:pathLst>
            </a:custGeom>
            <a:ln w="63500">
              <a:solidFill>
                <a:srgbClr val="7FC75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392265" y="4951839"/>
              <a:ext cx="260985" cy="194945"/>
            </a:xfrm>
            <a:custGeom>
              <a:avLst/>
              <a:gdLst/>
              <a:ahLst/>
              <a:cxnLst/>
              <a:rect l="l" t="t" r="r" b="b"/>
              <a:pathLst>
                <a:path w="260985" h="194945">
                  <a:moveTo>
                    <a:pt x="177088" y="0"/>
                  </a:moveTo>
                  <a:lnTo>
                    <a:pt x="0" y="194767"/>
                  </a:lnTo>
                  <a:lnTo>
                    <a:pt x="260845" y="159359"/>
                  </a:lnTo>
                  <a:lnTo>
                    <a:pt x="177088" y="0"/>
                  </a:lnTo>
                  <a:close/>
                </a:path>
              </a:pathLst>
            </a:custGeom>
            <a:solidFill>
              <a:srgbClr val="7FC7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457200" y="5981700"/>
            <a:ext cx="1975397" cy="592213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R="5080" indent="12700" algn="ctr">
              <a:lnSpc>
                <a:spcPts val="1400"/>
              </a:lnSpc>
              <a:spcBef>
                <a:spcPts val="380"/>
              </a:spcBef>
            </a:pPr>
            <a:r>
              <a:rPr lang="de-DE" sz="1400" spc="-10" dirty="0">
                <a:solidFill>
                  <a:srgbClr val="052E38"/>
                </a:solidFill>
                <a:latin typeface="Aptos ExtraBold"/>
                <a:cs typeface="Aptos ExtraBold"/>
              </a:rPr>
              <a:t>Bäume, Sträucher, Büsche und andere Lebewesen</a:t>
            </a:r>
            <a:endParaRPr sz="1400" dirty="0">
              <a:latin typeface="Aptos ExtraBold"/>
              <a:cs typeface="Aptos ExtraBold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3800496" y="3940159"/>
            <a:ext cx="3301365" cy="2043430"/>
            <a:chOff x="3800496" y="3940159"/>
            <a:chExt cx="3301365" cy="2043430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0496" y="5338405"/>
              <a:ext cx="1573086" cy="64516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6063635" y="4979746"/>
              <a:ext cx="57150" cy="469900"/>
            </a:xfrm>
            <a:custGeom>
              <a:avLst/>
              <a:gdLst/>
              <a:ahLst/>
              <a:cxnLst/>
              <a:rect l="l" t="t" r="r" b="b"/>
              <a:pathLst>
                <a:path w="57150" h="469900">
                  <a:moveTo>
                    <a:pt x="19050" y="0"/>
                  </a:moveTo>
                  <a:lnTo>
                    <a:pt x="3373" y="42068"/>
                  </a:lnTo>
                  <a:lnTo>
                    <a:pt x="7937" y="88900"/>
                  </a:lnTo>
                  <a:lnTo>
                    <a:pt x="24407" y="135731"/>
                  </a:lnTo>
                  <a:lnTo>
                    <a:pt x="44450" y="177800"/>
                  </a:lnTo>
                  <a:lnTo>
                    <a:pt x="56554" y="219471"/>
                  </a:lnTo>
                  <a:lnTo>
                    <a:pt x="55562" y="263525"/>
                  </a:lnTo>
                  <a:lnTo>
                    <a:pt x="42664" y="302815"/>
                  </a:lnTo>
                  <a:lnTo>
                    <a:pt x="19050" y="330200"/>
                  </a:lnTo>
                  <a:lnTo>
                    <a:pt x="1190" y="359171"/>
                  </a:lnTo>
                  <a:lnTo>
                    <a:pt x="0" y="400050"/>
                  </a:lnTo>
                  <a:lnTo>
                    <a:pt x="8334" y="440928"/>
                  </a:lnTo>
                  <a:lnTo>
                    <a:pt x="19050" y="469900"/>
                  </a:lnTo>
                </a:path>
              </a:pathLst>
            </a:custGeom>
            <a:ln w="25400">
              <a:solidFill>
                <a:srgbClr val="052E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179547" y="4979746"/>
              <a:ext cx="57150" cy="469900"/>
            </a:xfrm>
            <a:custGeom>
              <a:avLst/>
              <a:gdLst/>
              <a:ahLst/>
              <a:cxnLst/>
              <a:rect l="l" t="t" r="r" b="b"/>
              <a:pathLst>
                <a:path w="57150" h="469900">
                  <a:moveTo>
                    <a:pt x="19050" y="0"/>
                  </a:moveTo>
                  <a:lnTo>
                    <a:pt x="3373" y="42068"/>
                  </a:lnTo>
                  <a:lnTo>
                    <a:pt x="7937" y="88900"/>
                  </a:lnTo>
                  <a:lnTo>
                    <a:pt x="24407" y="135731"/>
                  </a:lnTo>
                  <a:lnTo>
                    <a:pt x="44450" y="177800"/>
                  </a:lnTo>
                  <a:lnTo>
                    <a:pt x="56554" y="219471"/>
                  </a:lnTo>
                  <a:lnTo>
                    <a:pt x="55562" y="263525"/>
                  </a:lnTo>
                  <a:lnTo>
                    <a:pt x="42664" y="302815"/>
                  </a:lnTo>
                  <a:lnTo>
                    <a:pt x="19050" y="330200"/>
                  </a:lnTo>
                  <a:lnTo>
                    <a:pt x="1190" y="359171"/>
                  </a:lnTo>
                  <a:lnTo>
                    <a:pt x="0" y="400050"/>
                  </a:lnTo>
                  <a:lnTo>
                    <a:pt x="8334" y="440928"/>
                  </a:lnTo>
                  <a:lnTo>
                    <a:pt x="19050" y="469900"/>
                  </a:lnTo>
                </a:path>
              </a:pathLst>
            </a:custGeom>
            <a:ln w="25400">
              <a:solidFill>
                <a:srgbClr val="052E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295457" y="4979746"/>
              <a:ext cx="57150" cy="469900"/>
            </a:xfrm>
            <a:custGeom>
              <a:avLst/>
              <a:gdLst/>
              <a:ahLst/>
              <a:cxnLst/>
              <a:rect l="l" t="t" r="r" b="b"/>
              <a:pathLst>
                <a:path w="57150" h="469900">
                  <a:moveTo>
                    <a:pt x="19050" y="0"/>
                  </a:moveTo>
                  <a:lnTo>
                    <a:pt x="3373" y="42068"/>
                  </a:lnTo>
                  <a:lnTo>
                    <a:pt x="7937" y="88900"/>
                  </a:lnTo>
                  <a:lnTo>
                    <a:pt x="24407" y="135731"/>
                  </a:lnTo>
                  <a:lnTo>
                    <a:pt x="44450" y="177800"/>
                  </a:lnTo>
                  <a:lnTo>
                    <a:pt x="56554" y="219471"/>
                  </a:lnTo>
                  <a:lnTo>
                    <a:pt x="55562" y="263525"/>
                  </a:lnTo>
                  <a:lnTo>
                    <a:pt x="42664" y="302815"/>
                  </a:lnTo>
                  <a:lnTo>
                    <a:pt x="19050" y="330200"/>
                  </a:lnTo>
                  <a:lnTo>
                    <a:pt x="1190" y="359171"/>
                  </a:lnTo>
                  <a:lnTo>
                    <a:pt x="0" y="400050"/>
                  </a:lnTo>
                  <a:lnTo>
                    <a:pt x="8334" y="440928"/>
                  </a:lnTo>
                  <a:lnTo>
                    <a:pt x="19050" y="469900"/>
                  </a:lnTo>
                </a:path>
              </a:pathLst>
            </a:custGeom>
            <a:ln w="25400">
              <a:solidFill>
                <a:srgbClr val="052E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954863" y="4006986"/>
              <a:ext cx="2115185" cy="1111885"/>
            </a:xfrm>
            <a:custGeom>
              <a:avLst/>
              <a:gdLst/>
              <a:ahLst/>
              <a:cxnLst/>
              <a:rect l="l" t="t" r="r" b="b"/>
              <a:pathLst>
                <a:path w="2115184" h="1111885">
                  <a:moveTo>
                    <a:pt x="2114677" y="1111516"/>
                  </a:moveTo>
                  <a:lnTo>
                    <a:pt x="0" y="0"/>
                  </a:lnTo>
                </a:path>
              </a:pathLst>
            </a:custGeom>
            <a:ln w="63500">
              <a:solidFill>
                <a:srgbClr val="7FC75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827708" y="3940159"/>
              <a:ext cx="260985" cy="194945"/>
            </a:xfrm>
            <a:custGeom>
              <a:avLst/>
              <a:gdLst/>
              <a:ahLst/>
              <a:cxnLst/>
              <a:rect l="l" t="t" r="r" b="b"/>
              <a:pathLst>
                <a:path w="260985" h="194945">
                  <a:moveTo>
                    <a:pt x="0" y="0"/>
                  </a:moveTo>
                  <a:lnTo>
                    <a:pt x="177088" y="194767"/>
                  </a:lnTo>
                  <a:lnTo>
                    <a:pt x="260845" y="35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C7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793587" y="4456686"/>
              <a:ext cx="1002030" cy="535940"/>
            </a:xfrm>
            <a:custGeom>
              <a:avLst/>
              <a:gdLst/>
              <a:ahLst/>
              <a:cxnLst/>
              <a:rect l="l" t="t" r="r" b="b"/>
              <a:pathLst>
                <a:path w="1002029" h="535939">
                  <a:moveTo>
                    <a:pt x="1001623" y="535495"/>
                  </a:moveTo>
                  <a:lnTo>
                    <a:pt x="0" y="0"/>
                  </a:lnTo>
                </a:path>
              </a:pathLst>
            </a:custGeom>
            <a:ln w="63500">
              <a:solidFill>
                <a:srgbClr val="7FC75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666908" y="4388957"/>
              <a:ext cx="260985" cy="196215"/>
            </a:xfrm>
            <a:custGeom>
              <a:avLst/>
              <a:gdLst/>
              <a:ahLst/>
              <a:cxnLst/>
              <a:rect l="l" t="t" r="r" b="b"/>
              <a:pathLst>
                <a:path w="260985" h="196214">
                  <a:moveTo>
                    <a:pt x="0" y="0"/>
                  </a:moveTo>
                  <a:lnTo>
                    <a:pt x="175704" y="196011"/>
                  </a:lnTo>
                  <a:lnTo>
                    <a:pt x="260591" y="372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C7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244381" y="5275749"/>
              <a:ext cx="574675" cy="174625"/>
            </a:xfrm>
            <a:custGeom>
              <a:avLst/>
              <a:gdLst/>
              <a:ahLst/>
              <a:cxnLst/>
              <a:rect l="l" t="t" r="r" b="b"/>
              <a:pathLst>
                <a:path w="574675" h="174625">
                  <a:moveTo>
                    <a:pt x="0" y="174104"/>
                  </a:moveTo>
                  <a:lnTo>
                    <a:pt x="574167" y="0"/>
                  </a:lnTo>
                </a:path>
              </a:pathLst>
            </a:custGeom>
            <a:ln w="63499">
              <a:solidFill>
                <a:srgbClr val="7FC75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693171" y="5219705"/>
              <a:ext cx="262890" cy="172720"/>
            </a:xfrm>
            <a:custGeom>
              <a:avLst/>
              <a:gdLst/>
              <a:ahLst/>
              <a:cxnLst/>
              <a:rect l="l" t="t" r="r" b="b"/>
              <a:pathLst>
                <a:path w="262889" h="172720">
                  <a:moveTo>
                    <a:pt x="0" y="0"/>
                  </a:moveTo>
                  <a:lnTo>
                    <a:pt x="52235" y="172275"/>
                  </a:lnTo>
                  <a:lnTo>
                    <a:pt x="262839" y="143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C7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4182214" y="6070600"/>
            <a:ext cx="102552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hu-HU" sz="1400" b="1" spc="-10" dirty="0">
                <a:solidFill>
                  <a:srgbClr val="052E38"/>
                </a:solidFill>
                <a:latin typeface="Aptos ExtraBold"/>
                <a:cs typeface="Aptos ExtraBold"/>
              </a:rPr>
              <a:t>BIOMASSE</a:t>
            </a:r>
            <a:endParaRPr sz="1400" dirty="0">
              <a:latin typeface="Aptos ExtraBold"/>
              <a:cs typeface="Aptos ExtraBold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854310" y="3531245"/>
            <a:ext cx="673100" cy="530225"/>
          </a:xfrm>
          <a:custGeom>
            <a:avLst/>
            <a:gdLst/>
            <a:ahLst/>
            <a:cxnLst/>
            <a:rect l="l" t="t" r="r" b="b"/>
            <a:pathLst>
              <a:path w="673100" h="530225">
                <a:moveTo>
                  <a:pt x="512323" y="324554"/>
                </a:moveTo>
                <a:lnTo>
                  <a:pt x="474450" y="326085"/>
                </a:lnTo>
                <a:lnTo>
                  <a:pt x="439588" y="345236"/>
                </a:lnTo>
                <a:lnTo>
                  <a:pt x="433831" y="352038"/>
                </a:lnTo>
                <a:lnTo>
                  <a:pt x="427912" y="360692"/>
                </a:lnTo>
                <a:lnTo>
                  <a:pt x="422492" y="368546"/>
                </a:lnTo>
                <a:lnTo>
                  <a:pt x="418227" y="372948"/>
                </a:lnTo>
                <a:lnTo>
                  <a:pt x="409906" y="374867"/>
                </a:lnTo>
                <a:lnTo>
                  <a:pt x="400126" y="374867"/>
                </a:lnTo>
                <a:lnTo>
                  <a:pt x="389323" y="375521"/>
                </a:lnTo>
                <a:lnTo>
                  <a:pt x="378501" y="379272"/>
                </a:lnTo>
                <a:lnTo>
                  <a:pt x="370286" y="386694"/>
                </a:lnTo>
                <a:lnTo>
                  <a:pt x="364954" y="395781"/>
                </a:lnTo>
                <a:lnTo>
                  <a:pt x="360617" y="404656"/>
                </a:lnTo>
                <a:lnTo>
                  <a:pt x="357208" y="409079"/>
                </a:lnTo>
                <a:lnTo>
                  <a:pt x="355243" y="411521"/>
                </a:lnTo>
                <a:lnTo>
                  <a:pt x="350124" y="414345"/>
                </a:lnTo>
                <a:lnTo>
                  <a:pt x="343789" y="416366"/>
                </a:lnTo>
                <a:lnTo>
                  <a:pt x="337192" y="418296"/>
                </a:lnTo>
                <a:lnTo>
                  <a:pt x="331143" y="420928"/>
                </a:lnTo>
                <a:lnTo>
                  <a:pt x="309755" y="444624"/>
                </a:lnTo>
                <a:lnTo>
                  <a:pt x="303311" y="475880"/>
                </a:lnTo>
                <a:lnTo>
                  <a:pt x="312555" y="505294"/>
                </a:lnTo>
                <a:lnTo>
                  <a:pt x="351212" y="526154"/>
                </a:lnTo>
                <a:lnTo>
                  <a:pt x="365456" y="528040"/>
                </a:lnTo>
                <a:lnTo>
                  <a:pt x="367261" y="528040"/>
                </a:lnTo>
                <a:lnTo>
                  <a:pt x="411477" y="529834"/>
                </a:lnTo>
                <a:lnTo>
                  <a:pt x="459633" y="529237"/>
                </a:lnTo>
                <a:lnTo>
                  <a:pt x="508230" y="527698"/>
                </a:lnTo>
                <a:lnTo>
                  <a:pt x="556585" y="526779"/>
                </a:lnTo>
                <a:lnTo>
                  <a:pt x="609669" y="526779"/>
                </a:lnTo>
                <a:lnTo>
                  <a:pt x="635275" y="521064"/>
                </a:lnTo>
                <a:lnTo>
                  <a:pt x="657705" y="505496"/>
                </a:lnTo>
                <a:lnTo>
                  <a:pt x="658931" y="503212"/>
                </a:lnTo>
                <a:lnTo>
                  <a:pt x="352352" y="503212"/>
                </a:lnTo>
                <a:lnTo>
                  <a:pt x="337656" y="496790"/>
                </a:lnTo>
                <a:lnTo>
                  <a:pt x="329132" y="486386"/>
                </a:lnTo>
                <a:lnTo>
                  <a:pt x="326801" y="472917"/>
                </a:lnTo>
                <a:lnTo>
                  <a:pt x="330686" y="457301"/>
                </a:lnTo>
                <a:lnTo>
                  <a:pt x="341271" y="443908"/>
                </a:lnTo>
                <a:lnTo>
                  <a:pt x="354256" y="439154"/>
                </a:lnTo>
                <a:lnTo>
                  <a:pt x="366428" y="437947"/>
                </a:lnTo>
                <a:lnTo>
                  <a:pt x="374577" y="435190"/>
                </a:lnTo>
                <a:lnTo>
                  <a:pt x="376297" y="431112"/>
                </a:lnTo>
                <a:lnTo>
                  <a:pt x="378587" y="423748"/>
                </a:lnTo>
                <a:lnTo>
                  <a:pt x="381308" y="415093"/>
                </a:lnTo>
                <a:lnTo>
                  <a:pt x="383721" y="409079"/>
                </a:lnTo>
                <a:lnTo>
                  <a:pt x="395291" y="399737"/>
                </a:lnTo>
                <a:lnTo>
                  <a:pt x="409783" y="399546"/>
                </a:lnTo>
                <a:lnTo>
                  <a:pt x="434162" y="399546"/>
                </a:lnTo>
                <a:lnTo>
                  <a:pt x="447606" y="372948"/>
                </a:lnTo>
                <a:lnTo>
                  <a:pt x="447726" y="372711"/>
                </a:lnTo>
                <a:lnTo>
                  <a:pt x="470588" y="353826"/>
                </a:lnTo>
                <a:lnTo>
                  <a:pt x="499143" y="347284"/>
                </a:lnTo>
                <a:lnTo>
                  <a:pt x="556577" y="347284"/>
                </a:lnTo>
                <a:lnTo>
                  <a:pt x="547511" y="338280"/>
                </a:lnTo>
                <a:lnTo>
                  <a:pt x="512323" y="324554"/>
                </a:lnTo>
                <a:close/>
              </a:path>
              <a:path w="673100" h="530225">
                <a:moveTo>
                  <a:pt x="609669" y="526779"/>
                </a:moveTo>
                <a:lnTo>
                  <a:pt x="556585" y="526779"/>
                </a:lnTo>
                <a:lnTo>
                  <a:pt x="604015" y="528040"/>
                </a:lnTo>
                <a:lnTo>
                  <a:pt x="609669" y="526779"/>
                </a:lnTo>
                <a:close/>
              </a:path>
              <a:path w="673100" h="530225">
                <a:moveTo>
                  <a:pt x="663098" y="423748"/>
                </a:moveTo>
                <a:lnTo>
                  <a:pt x="607076" y="423748"/>
                </a:lnTo>
                <a:lnTo>
                  <a:pt x="639591" y="431112"/>
                </a:lnTo>
                <a:lnTo>
                  <a:pt x="639095" y="431112"/>
                </a:lnTo>
                <a:lnTo>
                  <a:pt x="650961" y="456169"/>
                </a:lnTo>
                <a:lnTo>
                  <a:pt x="643170" y="485007"/>
                </a:lnTo>
                <a:lnTo>
                  <a:pt x="615979" y="503212"/>
                </a:lnTo>
                <a:lnTo>
                  <a:pt x="658931" y="503212"/>
                </a:lnTo>
                <a:lnTo>
                  <a:pt x="670552" y="481572"/>
                </a:lnTo>
                <a:lnTo>
                  <a:pt x="673065" y="449529"/>
                </a:lnTo>
                <a:lnTo>
                  <a:pt x="667674" y="429916"/>
                </a:lnTo>
                <a:lnTo>
                  <a:pt x="663098" y="423748"/>
                </a:lnTo>
                <a:close/>
              </a:path>
              <a:path w="673100" h="530225">
                <a:moveTo>
                  <a:pt x="556577" y="347284"/>
                </a:moveTo>
                <a:lnTo>
                  <a:pt x="499143" y="347284"/>
                </a:lnTo>
                <a:lnTo>
                  <a:pt x="530838" y="355396"/>
                </a:lnTo>
                <a:lnTo>
                  <a:pt x="549540" y="370177"/>
                </a:lnTo>
                <a:lnTo>
                  <a:pt x="560242" y="389480"/>
                </a:lnTo>
                <a:lnTo>
                  <a:pt x="566385" y="411521"/>
                </a:lnTo>
                <a:lnTo>
                  <a:pt x="571414" y="434517"/>
                </a:lnTo>
                <a:lnTo>
                  <a:pt x="581096" y="435824"/>
                </a:lnTo>
                <a:lnTo>
                  <a:pt x="589574" y="432295"/>
                </a:lnTo>
                <a:lnTo>
                  <a:pt x="597887" y="427184"/>
                </a:lnTo>
                <a:lnTo>
                  <a:pt x="607076" y="423748"/>
                </a:lnTo>
                <a:lnTo>
                  <a:pt x="663098" y="423748"/>
                </a:lnTo>
                <a:lnTo>
                  <a:pt x="655914" y="414064"/>
                </a:lnTo>
                <a:lnTo>
                  <a:pt x="639286" y="403269"/>
                </a:lnTo>
                <a:lnTo>
                  <a:pt x="633765" y="402043"/>
                </a:lnTo>
                <a:lnTo>
                  <a:pt x="587035" y="402043"/>
                </a:lnTo>
                <a:lnTo>
                  <a:pt x="574315" y="364898"/>
                </a:lnTo>
                <a:lnTo>
                  <a:pt x="556577" y="347284"/>
                </a:lnTo>
                <a:close/>
              </a:path>
              <a:path w="673100" h="530225">
                <a:moveTo>
                  <a:pt x="434162" y="399546"/>
                </a:moveTo>
                <a:lnTo>
                  <a:pt x="409783" y="399546"/>
                </a:lnTo>
                <a:lnTo>
                  <a:pt x="423592" y="402259"/>
                </a:lnTo>
                <a:lnTo>
                  <a:pt x="431408" y="401738"/>
                </a:lnTo>
                <a:lnTo>
                  <a:pt x="433054" y="401738"/>
                </a:lnTo>
                <a:lnTo>
                  <a:pt x="434066" y="399737"/>
                </a:lnTo>
                <a:lnTo>
                  <a:pt x="434162" y="399546"/>
                </a:lnTo>
                <a:close/>
              </a:path>
              <a:path w="673100" h="530225">
                <a:moveTo>
                  <a:pt x="619293" y="398830"/>
                </a:moveTo>
                <a:lnTo>
                  <a:pt x="610978" y="399222"/>
                </a:lnTo>
                <a:lnTo>
                  <a:pt x="595194" y="401738"/>
                </a:lnTo>
                <a:lnTo>
                  <a:pt x="587035" y="402043"/>
                </a:lnTo>
                <a:lnTo>
                  <a:pt x="633765" y="402043"/>
                </a:lnTo>
                <a:lnTo>
                  <a:pt x="619293" y="398830"/>
                </a:lnTo>
                <a:close/>
              </a:path>
              <a:path w="673100" h="530225">
                <a:moveTo>
                  <a:pt x="257051" y="0"/>
                </a:moveTo>
                <a:lnTo>
                  <a:pt x="221663" y="9618"/>
                </a:lnTo>
                <a:lnTo>
                  <a:pt x="194269" y="29825"/>
                </a:lnTo>
                <a:lnTo>
                  <a:pt x="173980" y="58025"/>
                </a:lnTo>
                <a:lnTo>
                  <a:pt x="159909" y="91617"/>
                </a:lnTo>
                <a:lnTo>
                  <a:pt x="117401" y="92117"/>
                </a:lnTo>
                <a:lnTo>
                  <a:pt x="79035" y="107429"/>
                </a:lnTo>
                <a:lnTo>
                  <a:pt x="55509" y="156015"/>
                </a:lnTo>
                <a:lnTo>
                  <a:pt x="52327" y="174332"/>
                </a:lnTo>
                <a:lnTo>
                  <a:pt x="13831" y="192518"/>
                </a:lnTo>
                <a:lnTo>
                  <a:pt x="0" y="226988"/>
                </a:lnTo>
                <a:lnTo>
                  <a:pt x="11313" y="262131"/>
                </a:lnTo>
                <a:lnTo>
                  <a:pt x="48276" y="282409"/>
                </a:lnTo>
                <a:lnTo>
                  <a:pt x="499228" y="282067"/>
                </a:lnTo>
                <a:lnTo>
                  <a:pt x="534300" y="265319"/>
                </a:lnTo>
                <a:lnTo>
                  <a:pt x="538294" y="257911"/>
                </a:lnTo>
                <a:lnTo>
                  <a:pt x="51311" y="257911"/>
                </a:lnTo>
                <a:lnTo>
                  <a:pt x="34692" y="250896"/>
                </a:lnTo>
                <a:lnTo>
                  <a:pt x="24435" y="237274"/>
                </a:lnTo>
                <a:lnTo>
                  <a:pt x="23136" y="221003"/>
                </a:lnTo>
                <a:lnTo>
                  <a:pt x="33392" y="206044"/>
                </a:lnTo>
                <a:lnTo>
                  <a:pt x="45358" y="200761"/>
                </a:lnTo>
                <a:lnTo>
                  <a:pt x="73594" y="200761"/>
                </a:lnTo>
                <a:lnTo>
                  <a:pt x="80166" y="199136"/>
                </a:lnTo>
                <a:lnTo>
                  <a:pt x="78178" y="177273"/>
                </a:lnTo>
                <a:lnTo>
                  <a:pt x="78264" y="158119"/>
                </a:lnTo>
                <a:lnTo>
                  <a:pt x="83984" y="140744"/>
                </a:lnTo>
                <a:lnTo>
                  <a:pt x="98898" y="124218"/>
                </a:lnTo>
                <a:lnTo>
                  <a:pt x="109157" y="117562"/>
                </a:lnTo>
                <a:lnTo>
                  <a:pt x="119415" y="113926"/>
                </a:lnTo>
                <a:lnTo>
                  <a:pt x="130388" y="112951"/>
                </a:lnTo>
                <a:lnTo>
                  <a:pt x="181561" y="112951"/>
                </a:lnTo>
                <a:lnTo>
                  <a:pt x="185949" y="100063"/>
                </a:lnTo>
                <a:lnTo>
                  <a:pt x="186013" y="99877"/>
                </a:lnTo>
                <a:lnTo>
                  <a:pt x="189259" y="86104"/>
                </a:lnTo>
                <a:lnTo>
                  <a:pt x="193991" y="72071"/>
                </a:lnTo>
                <a:lnTo>
                  <a:pt x="203368" y="56845"/>
                </a:lnTo>
                <a:lnTo>
                  <a:pt x="238537" y="29488"/>
                </a:lnTo>
                <a:lnTo>
                  <a:pt x="277840" y="23867"/>
                </a:lnTo>
                <a:lnTo>
                  <a:pt x="337938" y="23867"/>
                </a:lnTo>
                <a:lnTo>
                  <a:pt x="333767" y="19304"/>
                </a:lnTo>
                <a:lnTo>
                  <a:pt x="299696" y="3021"/>
                </a:lnTo>
                <a:lnTo>
                  <a:pt x="257051" y="0"/>
                </a:lnTo>
                <a:close/>
              </a:path>
              <a:path w="673100" h="530225">
                <a:moveTo>
                  <a:pt x="536139" y="184455"/>
                </a:moveTo>
                <a:lnTo>
                  <a:pt x="496793" y="184455"/>
                </a:lnTo>
                <a:lnTo>
                  <a:pt x="511801" y="190296"/>
                </a:lnTo>
                <a:lnTo>
                  <a:pt x="525386" y="207301"/>
                </a:lnTo>
                <a:lnTo>
                  <a:pt x="527990" y="226988"/>
                </a:lnTo>
                <a:lnTo>
                  <a:pt x="520045" y="245059"/>
                </a:lnTo>
                <a:lnTo>
                  <a:pt x="501984" y="257213"/>
                </a:lnTo>
                <a:lnTo>
                  <a:pt x="51311" y="257911"/>
                </a:lnTo>
                <a:lnTo>
                  <a:pt x="538294" y="257911"/>
                </a:lnTo>
                <a:lnTo>
                  <a:pt x="551367" y="233667"/>
                </a:lnTo>
                <a:lnTo>
                  <a:pt x="547966" y="197738"/>
                </a:lnTo>
                <a:lnTo>
                  <a:pt x="536139" y="184455"/>
                </a:lnTo>
                <a:close/>
              </a:path>
              <a:path w="673100" h="530225">
                <a:moveTo>
                  <a:pt x="73594" y="200761"/>
                </a:moveTo>
                <a:lnTo>
                  <a:pt x="45358" y="200761"/>
                </a:lnTo>
                <a:lnTo>
                  <a:pt x="56560" y="201094"/>
                </a:lnTo>
                <a:lnTo>
                  <a:pt x="67871" y="202176"/>
                </a:lnTo>
                <a:lnTo>
                  <a:pt x="73594" y="200761"/>
                </a:lnTo>
                <a:close/>
              </a:path>
              <a:path w="673100" h="530225">
                <a:moveTo>
                  <a:pt x="466805" y="119345"/>
                </a:moveTo>
                <a:lnTo>
                  <a:pt x="418464" y="119345"/>
                </a:lnTo>
                <a:lnTo>
                  <a:pt x="433261" y="121080"/>
                </a:lnTo>
                <a:lnTo>
                  <a:pt x="445596" y="127558"/>
                </a:lnTo>
                <a:lnTo>
                  <a:pt x="454852" y="142898"/>
                </a:lnTo>
                <a:lnTo>
                  <a:pt x="459110" y="162420"/>
                </a:lnTo>
                <a:lnTo>
                  <a:pt x="461217" y="179865"/>
                </a:lnTo>
                <a:lnTo>
                  <a:pt x="464023" y="188976"/>
                </a:lnTo>
                <a:lnTo>
                  <a:pt x="472608" y="189823"/>
                </a:lnTo>
                <a:lnTo>
                  <a:pt x="483630" y="186307"/>
                </a:lnTo>
                <a:lnTo>
                  <a:pt x="496793" y="184455"/>
                </a:lnTo>
                <a:lnTo>
                  <a:pt x="536139" y="184455"/>
                </a:lnTo>
                <a:lnTo>
                  <a:pt x="521630" y="168160"/>
                </a:lnTo>
                <a:lnTo>
                  <a:pt x="512579" y="164329"/>
                </a:lnTo>
                <a:lnTo>
                  <a:pt x="492012" y="158248"/>
                </a:lnTo>
                <a:lnTo>
                  <a:pt x="485689" y="155003"/>
                </a:lnTo>
                <a:lnTo>
                  <a:pt x="482599" y="149973"/>
                </a:lnTo>
                <a:lnTo>
                  <a:pt x="479584" y="142317"/>
                </a:lnTo>
                <a:lnTo>
                  <a:pt x="476574" y="134074"/>
                </a:lnTo>
                <a:lnTo>
                  <a:pt x="473624" y="127558"/>
                </a:lnTo>
                <a:lnTo>
                  <a:pt x="473497" y="127279"/>
                </a:lnTo>
                <a:lnTo>
                  <a:pt x="466805" y="119345"/>
                </a:lnTo>
                <a:close/>
              </a:path>
              <a:path w="673100" h="530225">
                <a:moveTo>
                  <a:pt x="337938" y="23867"/>
                </a:moveTo>
                <a:lnTo>
                  <a:pt x="277840" y="23867"/>
                </a:lnTo>
                <a:lnTo>
                  <a:pt x="314899" y="37133"/>
                </a:lnTo>
                <a:lnTo>
                  <a:pt x="343335" y="66436"/>
                </a:lnTo>
                <a:lnTo>
                  <a:pt x="356772" y="108927"/>
                </a:lnTo>
                <a:lnTo>
                  <a:pt x="356620" y="112951"/>
                </a:lnTo>
                <a:lnTo>
                  <a:pt x="356569" y="114325"/>
                </a:lnTo>
                <a:lnTo>
                  <a:pt x="356447" y="117562"/>
                </a:lnTo>
                <a:lnTo>
                  <a:pt x="356323" y="119345"/>
                </a:lnTo>
                <a:lnTo>
                  <a:pt x="355226" y="129519"/>
                </a:lnTo>
                <a:lnTo>
                  <a:pt x="355127" y="134074"/>
                </a:lnTo>
                <a:lnTo>
                  <a:pt x="355007" y="139619"/>
                </a:lnTo>
                <a:lnTo>
                  <a:pt x="357546" y="146558"/>
                </a:lnTo>
                <a:lnTo>
                  <a:pt x="366151" y="149299"/>
                </a:lnTo>
                <a:lnTo>
                  <a:pt x="374815" y="143670"/>
                </a:lnTo>
                <a:lnTo>
                  <a:pt x="383132" y="134719"/>
                </a:lnTo>
                <a:lnTo>
                  <a:pt x="390627" y="127558"/>
                </a:lnTo>
                <a:lnTo>
                  <a:pt x="391171" y="127279"/>
                </a:lnTo>
                <a:lnTo>
                  <a:pt x="403506" y="121700"/>
                </a:lnTo>
                <a:lnTo>
                  <a:pt x="418464" y="119345"/>
                </a:lnTo>
                <a:lnTo>
                  <a:pt x="466805" y="119345"/>
                </a:lnTo>
                <a:lnTo>
                  <a:pt x="455650" y="106120"/>
                </a:lnTo>
                <a:lnTo>
                  <a:pt x="451754" y="104267"/>
                </a:lnTo>
                <a:lnTo>
                  <a:pt x="382832" y="104267"/>
                </a:lnTo>
                <a:lnTo>
                  <a:pt x="376596" y="100063"/>
                </a:lnTo>
                <a:lnTo>
                  <a:pt x="378870" y="92329"/>
                </a:lnTo>
                <a:lnTo>
                  <a:pt x="376940" y="86104"/>
                </a:lnTo>
                <a:lnTo>
                  <a:pt x="376850" y="85813"/>
                </a:lnTo>
                <a:lnTo>
                  <a:pt x="359430" y="47388"/>
                </a:lnTo>
                <a:lnTo>
                  <a:pt x="337938" y="23867"/>
                </a:lnTo>
                <a:close/>
              </a:path>
              <a:path w="673100" h="530225">
                <a:moveTo>
                  <a:pt x="181561" y="112951"/>
                </a:moveTo>
                <a:lnTo>
                  <a:pt x="130388" y="112951"/>
                </a:lnTo>
                <a:lnTo>
                  <a:pt x="143266" y="114325"/>
                </a:lnTo>
                <a:lnTo>
                  <a:pt x="142934" y="114325"/>
                </a:lnTo>
                <a:lnTo>
                  <a:pt x="152930" y="117832"/>
                </a:lnTo>
                <a:lnTo>
                  <a:pt x="163546" y="122091"/>
                </a:lnTo>
                <a:lnTo>
                  <a:pt x="173359" y="122454"/>
                </a:lnTo>
                <a:lnTo>
                  <a:pt x="181093" y="114325"/>
                </a:lnTo>
                <a:lnTo>
                  <a:pt x="181561" y="112951"/>
                </a:lnTo>
                <a:close/>
              </a:path>
              <a:path w="673100" h="530225">
                <a:moveTo>
                  <a:pt x="409159" y="95364"/>
                </a:moveTo>
                <a:lnTo>
                  <a:pt x="382832" y="104267"/>
                </a:lnTo>
                <a:lnTo>
                  <a:pt x="451754" y="104267"/>
                </a:lnTo>
                <a:lnTo>
                  <a:pt x="433818" y="95732"/>
                </a:lnTo>
                <a:lnTo>
                  <a:pt x="409159" y="95364"/>
                </a:lnTo>
                <a:close/>
              </a:path>
            </a:pathLst>
          </a:custGeom>
          <a:solidFill>
            <a:srgbClr val="052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3888637" y="4126455"/>
            <a:ext cx="60515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hu-HU" sz="1400" b="1" spc="-10" dirty="0">
                <a:solidFill>
                  <a:srgbClr val="052E38"/>
                </a:solidFill>
                <a:latin typeface="Aptos ExtraBold"/>
                <a:cs typeface="Aptos ExtraBold"/>
              </a:rPr>
              <a:t>Luft</a:t>
            </a:r>
            <a:endParaRPr sz="1400" dirty="0">
              <a:latin typeface="Aptos ExtraBold"/>
              <a:cs typeface="Aptos ExtraBold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881753" y="5531672"/>
            <a:ext cx="97032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hu-HU" sz="1400" b="1" spc="-10" dirty="0" err="1">
                <a:solidFill>
                  <a:srgbClr val="052E38"/>
                </a:solidFill>
                <a:latin typeface="Aptos ExtraBold"/>
                <a:cs typeface="Aptos ExtraBold"/>
              </a:rPr>
              <a:t>Zersetzung</a:t>
            </a:r>
            <a:endParaRPr sz="1400" dirty="0">
              <a:latin typeface="Aptos ExtraBold"/>
              <a:cs typeface="Aptos ExtraBold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7221961" y="5435601"/>
            <a:ext cx="496570" cy="539750"/>
          </a:xfrm>
          <a:custGeom>
            <a:avLst/>
            <a:gdLst/>
            <a:ahLst/>
            <a:cxnLst/>
            <a:rect l="l" t="t" r="r" b="b"/>
            <a:pathLst>
              <a:path w="496570" h="539750">
                <a:moveTo>
                  <a:pt x="40321" y="514299"/>
                </a:moveTo>
                <a:lnTo>
                  <a:pt x="21030" y="476442"/>
                </a:lnTo>
                <a:lnTo>
                  <a:pt x="7294" y="438479"/>
                </a:lnTo>
                <a:lnTo>
                  <a:pt x="0" y="399519"/>
                </a:lnTo>
                <a:lnTo>
                  <a:pt x="37" y="358671"/>
                </a:lnTo>
                <a:lnTo>
                  <a:pt x="8293" y="315046"/>
                </a:lnTo>
                <a:lnTo>
                  <a:pt x="25659" y="267752"/>
                </a:lnTo>
                <a:lnTo>
                  <a:pt x="53021" y="215900"/>
                </a:lnTo>
                <a:lnTo>
                  <a:pt x="54609" y="272461"/>
                </a:lnTo>
                <a:lnTo>
                  <a:pt x="65721" y="311159"/>
                </a:lnTo>
                <a:lnTo>
                  <a:pt x="95884" y="349852"/>
                </a:lnTo>
                <a:lnTo>
                  <a:pt x="154621" y="406400"/>
                </a:lnTo>
                <a:lnTo>
                  <a:pt x="129023" y="251817"/>
                </a:lnTo>
                <a:lnTo>
                  <a:pt x="159384" y="122237"/>
                </a:lnTo>
                <a:lnTo>
                  <a:pt x="206413" y="33139"/>
                </a:lnTo>
                <a:lnTo>
                  <a:pt x="230821" y="0"/>
                </a:lnTo>
                <a:lnTo>
                  <a:pt x="239086" y="96043"/>
                </a:lnTo>
                <a:lnTo>
                  <a:pt x="257269" y="158750"/>
                </a:lnTo>
                <a:lnTo>
                  <a:pt x="275452" y="192881"/>
                </a:lnTo>
                <a:lnTo>
                  <a:pt x="283717" y="203200"/>
                </a:lnTo>
                <a:lnTo>
                  <a:pt x="334517" y="101600"/>
                </a:lnTo>
                <a:lnTo>
                  <a:pt x="392460" y="156170"/>
                </a:lnTo>
                <a:lnTo>
                  <a:pt x="417067" y="204787"/>
                </a:lnTo>
                <a:lnTo>
                  <a:pt x="413098" y="274835"/>
                </a:lnTo>
                <a:lnTo>
                  <a:pt x="385317" y="393700"/>
                </a:lnTo>
                <a:lnTo>
                  <a:pt x="420638" y="361596"/>
                </a:lnTo>
                <a:lnTo>
                  <a:pt x="448817" y="315734"/>
                </a:lnTo>
                <a:lnTo>
                  <a:pt x="467470" y="274635"/>
                </a:lnTo>
                <a:lnTo>
                  <a:pt x="474217" y="256819"/>
                </a:lnTo>
                <a:lnTo>
                  <a:pt x="496442" y="385554"/>
                </a:lnTo>
                <a:lnTo>
                  <a:pt x="471042" y="473402"/>
                </a:lnTo>
                <a:lnTo>
                  <a:pt x="431354" y="523677"/>
                </a:lnTo>
                <a:lnTo>
                  <a:pt x="410717" y="539699"/>
                </a:lnTo>
              </a:path>
            </a:pathLst>
          </a:custGeom>
          <a:ln w="25400">
            <a:solidFill>
              <a:srgbClr val="052E3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7070048" y="6070600"/>
            <a:ext cx="1274076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hu-HU" sz="1400" b="1" spc="-10" dirty="0" err="1">
                <a:solidFill>
                  <a:srgbClr val="052E38"/>
                </a:solidFill>
                <a:latin typeface="Aptos ExtraBold"/>
              </a:rPr>
              <a:t>Verbrennung</a:t>
            </a:r>
            <a:endParaRPr sz="1400" b="1" spc="-10" dirty="0">
              <a:solidFill>
                <a:srgbClr val="052E38"/>
              </a:solidFill>
              <a:latin typeface="Aptos ExtraBold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2552700" y="6108698"/>
            <a:ext cx="1447800" cy="180340"/>
            <a:chOff x="2552700" y="6108698"/>
            <a:chExt cx="1447800" cy="180340"/>
          </a:xfrm>
        </p:grpSpPr>
        <p:sp>
          <p:nvSpPr>
            <p:cNvPr id="28" name="object 28"/>
            <p:cNvSpPr/>
            <p:nvPr/>
          </p:nvSpPr>
          <p:spPr>
            <a:xfrm>
              <a:off x="2552700" y="6198716"/>
              <a:ext cx="1304290" cy="0"/>
            </a:xfrm>
            <a:custGeom>
              <a:avLst/>
              <a:gdLst/>
              <a:ahLst/>
              <a:cxnLst/>
              <a:rect l="l" t="t" r="r" b="b"/>
              <a:pathLst>
                <a:path w="1304289">
                  <a:moveTo>
                    <a:pt x="0" y="0"/>
                  </a:moveTo>
                  <a:lnTo>
                    <a:pt x="1304150" y="0"/>
                  </a:lnTo>
                </a:path>
              </a:pathLst>
            </a:custGeom>
            <a:ln w="63500">
              <a:solidFill>
                <a:srgbClr val="7FC75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753129" y="6108698"/>
              <a:ext cx="247650" cy="180340"/>
            </a:xfrm>
            <a:custGeom>
              <a:avLst/>
              <a:gdLst/>
              <a:ahLst/>
              <a:cxnLst/>
              <a:rect l="l" t="t" r="r" b="b"/>
              <a:pathLst>
                <a:path w="247650" h="180339">
                  <a:moveTo>
                    <a:pt x="0" y="0"/>
                  </a:moveTo>
                  <a:lnTo>
                    <a:pt x="0" y="180035"/>
                  </a:lnTo>
                  <a:lnTo>
                    <a:pt x="247370" y="900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C7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object 30"/>
          <p:cNvGrpSpPr/>
          <p:nvPr/>
        </p:nvGrpSpPr>
        <p:grpSpPr>
          <a:xfrm>
            <a:off x="5547783" y="6108698"/>
            <a:ext cx="1447800" cy="180340"/>
            <a:chOff x="5547783" y="6108698"/>
            <a:chExt cx="1447800" cy="180340"/>
          </a:xfrm>
        </p:grpSpPr>
        <p:sp>
          <p:nvSpPr>
            <p:cNvPr id="31" name="object 31"/>
            <p:cNvSpPr/>
            <p:nvPr/>
          </p:nvSpPr>
          <p:spPr>
            <a:xfrm>
              <a:off x="5547783" y="6198716"/>
              <a:ext cx="1304290" cy="0"/>
            </a:xfrm>
            <a:custGeom>
              <a:avLst/>
              <a:gdLst/>
              <a:ahLst/>
              <a:cxnLst/>
              <a:rect l="l" t="t" r="r" b="b"/>
              <a:pathLst>
                <a:path w="1304290">
                  <a:moveTo>
                    <a:pt x="0" y="0"/>
                  </a:moveTo>
                  <a:lnTo>
                    <a:pt x="1304150" y="0"/>
                  </a:lnTo>
                </a:path>
              </a:pathLst>
            </a:custGeom>
            <a:ln w="63500">
              <a:solidFill>
                <a:srgbClr val="7FC75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748212" y="6108698"/>
              <a:ext cx="247650" cy="180340"/>
            </a:xfrm>
            <a:custGeom>
              <a:avLst/>
              <a:gdLst/>
              <a:ahLst/>
              <a:cxnLst/>
              <a:rect l="l" t="t" r="r" b="b"/>
              <a:pathLst>
                <a:path w="247650" h="180339">
                  <a:moveTo>
                    <a:pt x="0" y="0"/>
                  </a:moveTo>
                  <a:lnTo>
                    <a:pt x="0" y="180035"/>
                  </a:lnTo>
                  <a:lnTo>
                    <a:pt x="247370" y="900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C7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5888059" y="4097866"/>
            <a:ext cx="1972452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hu-HU" sz="1400" b="1" dirty="0" err="1">
                <a:solidFill>
                  <a:srgbClr val="7FC75E"/>
                </a:solidFill>
                <a:latin typeface="Aptos ExtraBold"/>
                <a:cs typeface="Aptos ExtraBold"/>
              </a:rPr>
              <a:t>Kohlenstofffreisetzung</a:t>
            </a:r>
            <a:endParaRPr sz="1400" dirty="0">
              <a:latin typeface="Aptos ExtraBold"/>
              <a:cs typeface="Aptos ExtraBold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554539" y="4008966"/>
            <a:ext cx="1000760" cy="463973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91440" marR="5080" indent="-79375" algn="ctr">
              <a:lnSpc>
                <a:spcPts val="1400"/>
              </a:lnSpc>
              <a:spcBef>
                <a:spcPts val="380"/>
              </a:spcBef>
            </a:pPr>
            <a:r>
              <a:rPr lang="hu-HU" sz="1400" b="1" dirty="0">
                <a:solidFill>
                  <a:srgbClr val="7FC75E"/>
                </a:solidFill>
                <a:latin typeface="Aptos ExtraBold"/>
                <a:cs typeface="Aptos ExtraBold"/>
              </a:rPr>
              <a:t>CO₂-</a:t>
            </a:r>
          </a:p>
          <a:p>
            <a:pPr marL="91440" marR="5080" indent="-79375" algn="ctr">
              <a:lnSpc>
                <a:spcPts val="1400"/>
              </a:lnSpc>
              <a:spcBef>
                <a:spcPts val="380"/>
              </a:spcBef>
            </a:pPr>
            <a:r>
              <a:rPr lang="hu-HU" sz="1400" b="1" dirty="0" err="1">
                <a:solidFill>
                  <a:srgbClr val="7FC75E"/>
                </a:solidFill>
                <a:latin typeface="Aptos ExtraBold"/>
                <a:cs typeface="Aptos ExtraBold"/>
              </a:rPr>
              <a:t>Bindung</a:t>
            </a:r>
            <a:endParaRPr lang="hu-HU" sz="1400" dirty="0">
              <a:latin typeface="Aptos ExtraBold"/>
              <a:cs typeface="Aptos ExtraBold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561421" y="5704290"/>
            <a:ext cx="1222375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hu-HU" sz="1400" b="1" spc="-10" dirty="0" err="1">
                <a:solidFill>
                  <a:srgbClr val="7FC75E"/>
                </a:solidFill>
                <a:latin typeface="Aptos ExtraBold"/>
                <a:cs typeface="Aptos ExtraBold"/>
              </a:rPr>
              <a:t>Kohlenstoff-speicherung</a:t>
            </a:r>
            <a:endParaRPr sz="1400" dirty="0">
              <a:latin typeface="Aptos ExtraBold"/>
              <a:cs typeface="Aptos ExtraBold"/>
            </a:endParaRPr>
          </a:p>
        </p:txBody>
      </p:sp>
      <p:sp>
        <p:nvSpPr>
          <p:cNvPr id="36" name="Téglalap 35">
            <a:extLst>
              <a:ext uri="{FF2B5EF4-FFF2-40B4-BE49-F238E27FC236}">
                <a16:creationId xmlns:a16="http://schemas.microsoft.com/office/drawing/2014/main" id="{6A12F72B-F09B-F0DE-AE3D-F9E564A4712F}"/>
              </a:ext>
            </a:extLst>
          </p:cNvPr>
          <p:cNvSpPr/>
          <p:nvPr/>
        </p:nvSpPr>
        <p:spPr>
          <a:xfrm>
            <a:off x="10650848" y="5486400"/>
            <a:ext cx="1541152" cy="1351281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34942" y="1820346"/>
            <a:ext cx="2984885" cy="296668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95300" y="461194"/>
            <a:ext cx="7048500" cy="1318118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660"/>
              </a:spcBef>
            </a:pPr>
            <a:r>
              <a:rPr lang="hu-HU" dirty="0"/>
              <a:t>BIOMASSE ALS ERNEUERBARE ENERGIE</a:t>
            </a:r>
            <a:endParaRPr lang="hu-HU" spc="-10" dirty="0"/>
          </a:p>
        </p:txBody>
      </p:sp>
      <p:sp>
        <p:nvSpPr>
          <p:cNvPr id="4" name="object 4"/>
          <p:cNvSpPr txBox="1"/>
          <p:nvPr/>
        </p:nvSpPr>
        <p:spPr>
          <a:xfrm>
            <a:off x="495300" y="1820346"/>
            <a:ext cx="7437120" cy="47936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hu-HU" sz="1800" b="1" spc="-10" dirty="0" err="1">
                <a:latin typeface="Aptos"/>
                <a:cs typeface="Aptos"/>
              </a:rPr>
              <a:t>Erneuerbare</a:t>
            </a:r>
            <a:r>
              <a:rPr lang="hu-HU" sz="1800" b="1" spc="-10" dirty="0">
                <a:latin typeface="Aptos"/>
                <a:cs typeface="Aptos"/>
              </a:rPr>
              <a:t> </a:t>
            </a:r>
            <a:r>
              <a:rPr lang="hu-HU" sz="1800" b="1" spc="-10" dirty="0" err="1">
                <a:latin typeface="Aptos"/>
                <a:cs typeface="Aptos"/>
              </a:rPr>
              <a:t>Energie</a:t>
            </a:r>
            <a:r>
              <a:rPr sz="1800" b="1" spc="-10" dirty="0">
                <a:latin typeface="Aptos"/>
                <a:cs typeface="Aptos"/>
              </a:rPr>
              <a:t>:</a:t>
            </a:r>
            <a:r>
              <a:rPr sz="1800" b="1" spc="-30" dirty="0">
                <a:latin typeface="Aptos"/>
                <a:cs typeface="Aptos"/>
              </a:rPr>
              <a:t> </a:t>
            </a:r>
            <a:endParaRPr lang="hu-HU" sz="1800" b="1" spc="-30" dirty="0">
              <a:latin typeface="Aptos"/>
              <a:cs typeface="Aptos"/>
            </a:endParaRPr>
          </a:p>
          <a:p>
            <a:pPr marL="240029" indent="-227329">
              <a:spcBef>
                <a:spcPts val="100"/>
              </a:spcBef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dirty="0">
                <a:latin typeface="Aptos"/>
              </a:rPr>
              <a:t>Geht nicht zur Neige, wird ständig erneuert.</a:t>
            </a:r>
            <a:endParaRPr lang="hu-HU" dirty="0">
              <a:latin typeface="Aptos"/>
            </a:endParaRPr>
          </a:p>
          <a:p>
            <a:pPr marL="240029" indent="-227329">
              <a:spcBef>
                <a:spcPts val="100"/>
              </a:spcBef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dirty="0">
                <a:latin typeface="Aptos"/>
              </a:rPr>
              <a:t>Reduziert die Abhängigkeit von fossilen Energieträgern.</a:t>
            </a:r>
            <a:endParaRPr lang="hu-HU" dirty="0">
              <a:latin typeface="Aptos"/>
            </a:endParaRPr>
          </a:p>
          <a:p>
            <a:pPr marL="240029" indent="-227329">
              <a:spcBef>
                <a:spcPts val="100"/>
              </a:spcBef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dirty="0">
                <a:latin typeface="Aptos"/>
              </a:rPr>
              <a:t>Ermöglicht eine lokale Energieproduktion und steigert die Energieunabhängigkeit.</a:t>
            </a:r>
            <a:endParaRPr lang="hu-HU" dirty="0">
              <a:latin typeface="Aptos"/>
            </a:endParaRPr>
          </a:p>
          <a:p>
            <a:pPr marL="240029" indent="-227329">
              <a:spcBef>
                <a:spcPts val="100"/>
              </a:spcBef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dirty="0">
                <a:latin typeface="Aptos"/>
              </a:rPr>
              <a:t>Unterstützt die Nutzung von Abfällen.</a:t>
            </a:r>
            <a:endParaRPr lang="hu-HU" dirty="0">
              <a:latin typeface="Aptos"/>
            </a:endParaRPr>
          </a:p>
          <a:p>
            <a:pPr marL="240029" indent="-227329">
              <a:spcBef>
                <a:spcPts val="100"/>
              </a:spcBef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dirty="0">
                <a:latin typeface="Aptos"/>
              </a:rPr>
              <a:t>Potenziell CO₂-neutral, kann die CO₂-Emissionen senken.</a:t>
            </a:r>
            <a:endParaRPr lang="hu-HU" dirty="0">
              <a:latin typeface="Aptos"/>
            </a:endParaRPr>
          </a:p>
          <a:p>
            <a:pPr marL="12700">
              <a:lnSpc>
                <a:spcPct val="100000"/>
              </a:lnSpc>
              <a:spcBef>
                <a:spcPts val="1045"/>
              </a:spcBef>
            </a:pPr>
            <a:r>
              <a:rPr lang="hu-HU" sz="2200" b="1" spc="-10" dirty="0">
                <a:solidFill>
                  <a:srgbClr val="052E38"/>
                </a:solidFill>
                <a:latin typeface="Aptos"/>
                <a:cs typeface="Aptos"/>
              </a:rPr>
              <a:t>HERAUSFORDERUNGEN</a:t>
            </a:r>
            <a:endParaRPr sz="2200" dirty="0">
              <a:latin typeface="Aptos"/>
              <a:cs typeface="Aptos"/>
            </a:endParaRP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hu-HU" sz="1800" b="1" spc="-10" dirty="0" err="1">
                <a:latin typeface="Aptos"/>
                <a:cs typeface="Aptos"/>
              </a:rPr>
              <a:t>Vorteile</a:t>
            </a:r>
            <a:r>
              <a:rPr sz="1800" b="1" spc="-10" dirty="0">
                <a:latin typeface="Aptos"/>
                <a:cs typeface="Aptos"/>
              </a:rPr>
              <a:t>:</a:t>
            </a:r>
            <a:endParaRPr sz="1800" dirty="0">
              <a:latin typeface="Aptos"/>
              <a:cs typeface="Aptos"/>
            </a:endParaRPr>
          </a:p>
          <a:p>
            <a:pPr marL="240029" indent="-227329">
              <a:lnSpc>
                <a:spcPct val="100000"/>
              </a:lnSpc>
              <a:spcBef>
                <a:spcPts val="595"/>
              </a:spcBef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sz="1800" spc="-20" dirty="0">
                <a:latin typeface="Aptos"/>
                <a:cs typeface="Aptos"/>
              </a:rPr>
              <a:t>Es ist wichtig, dass die Produktion nachhaltig erfolgt.</a:t>
            </a:r>
            <a:endParaRPr lang="hu-HU" sz="1800" spc="-20" dirty="0">
              <a:latin typeface="Aptos"/>
              <a:cs typeface="Aptos"/>
            </a:endParaRPr>
          </a:p>
          <a:p>
            <a:pPr marL="240029" indent="-227329">
              <a:lnSpc>
                <a:spcPct val="100000"/>
              </a:lnSpc>
              <a:spcBef>
                <a:spcPts val="595"/>
              </a:spcBef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sz="1800" spc="-20" dirty="0">
                <a:latin typeface="Aptos"/>
                <a:cs typeface="Aptos"/>
              </a:rPr>
              <a:t>Übermäßige Nutzung kann den Boden auslaugen und die Artenvielfalt verringern.</a:t>
            </a:r>
            <a:endParaRPr lang="hu-HU" sz="1800" spc="-20" dirty="0">
              <a:latin typeface="Aptos"/>
              <a:cs typeface="Aptos"/>
            </a:endParaRPr>
          </a:p>
          <a:p>
            <a:pPr marL="240029" indent="-227329">
              <a:lnSpc>
                <a:spcPct val="100000"/>
              </a:lnSpc>
              <a:spcBef>
                <a:spcPts val="595"/>
              </a:spcBef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sz="1800" spc="-20" dirty="0">
                <a:latin typeface="Aptos"/>
                <a:cs typeface="Aptos"/>
              </a:rPr>
              <a:t>Wirtschaftlich gesehen, ist sie manchmal teurer als fossile Energien.</a:t>
            </a:r>
            <a:endParaRPr lang="hu-HU" sz="1800" spc="-20" dirty="0">
              <a:latin typeface="Aptos"/>
              <a:cs typeface="Aptos"/>
            </a:endParaRPr>
          </a:p>
          <a:p>
            <a:pPr marL="240029" indent="-227329">
              <a:lnSpc>
                <a:spcPct val="100000"/>
              </a:lnSpc>
              <a:spcBef>
                <a:spcPts val="595"/>
              </a:spcBef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sz="1800" spc="-20" dirty="0">
                <a:latin typeface="Aptos"/>
                <a:cs typeface="Aptos"/>
              </a:rPr>
              <a:t>Die Technologie muss ständig weiterentwickelt werden, um eine effizientere Nutzung zu ermöglichen.</a:t>
            </a:r>
            <a:endParaRPr sz="1800" dirty="0">
              <a:latin typeface="Aptos"/>
              <a:cs typeface="Aptos"/>
            </a:endParaRPr>
          </a:p>
        </p:txBody>
      </p:sp>
      <p:sp>
        <p:nvSpPr>
          <p:cNvPr id="5" name="Téglalap 4">
            <a:extLst>
              <a:ext uri="{FF2B5EF4-FFF2-40B4-BE49-F238E27FC236}">
                <a16:creationId xmlns:a16="http://schemas.microsoft.com/office/drawing/2014/main" id="{9B33733F-665F-18E7-CFFA-B12A34E1F6E7}"/>
              </a:ext>
            </a:extLst>
          </p:cNvPr>
          <p:cNvSpPr/>
          <p:nvPr/>
        </p:nvSpPr>
        <p:spPr>
          <a:xfrm>
            <a:off x="10650848" y="5486400"/>
            <a:ext cx="1541152" cy="1351281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34942" y="1820346"/>
            <a:ext cx="2984885" cy="296668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95300" y="461194"/>
            <a:ext cx="7520940" cy="129522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040"/>
              </a:lnSpc>
              <a:spcBef>
                <a:spcPts val="100"/>
              </a:spcBef>
            </a:pPr>
            <a:r>
              <a:rPr lang="hu-HU" dirty="0"/>
              <a:t>ENERGETISCHE NUTZUNG VON BIOMASSE</a:t>
            </a:r>
            <a:endParaRPr lang="hu-HU" spc="-30" dirty="0"/>
          </a:p>
        </p:txBody>
      </p:sp>
      <p:grpSp>
        <p:nvGrpSpPr>
          <p:cNvPr id="4" name="object 4"/>
          <p:cNvGrpSpPr/>
          <p:nvPr/>
        </p:nvGrpSpPr>
        <p:grpSpPr>
          <a:xfrm>
            <a:off x="485140" y="5969648"/>
            <a:ext cx="7520940" cy="758006"/>
            <a:chOff x="514516" y="5906757"/>
            <a:chExt cx="7520940" cy="443865"/>
          </a:xfrm>
        </p:grpSpPr>
        <p:sp>
          <p:nvSpPr>
            <p:cNvPr id="5" name="object 5"/>
            <p:cNvSpPr/>
            <p:nvPr/>
          </p:nvSpPr>
          <p:spPr>
            <a:xfrm>
              <a:off x="514516" y="5906757"/>
              <a:ext cx="7520940" cy="443865"/>
            </a:xfrm>
            <a:custGeom>
              <a:avLst/>
              <a:gdLst/>
              <a:ahLst/>
              <a:cxnLst/>
              <a:rect l="l" t="t" r="r" b="b"/>
              <a:pathLst>
                <a:path w="7425690" h="443864">
                  <a:moveTo>
                    <a:pt x="1612900" y="0"/>
                  </a:moveTo>
                  <a:lnTo>
                    <a:pt x="0" y="0"/>
                  </a:lnTo>
                  <a:lnTo>
                    <a:pt x="0" y="443255"/>
                  </a:lnTo>
                  <a:lnTo>
                    <a:pt x="1612900" y="443255"/>
                  </a:lnTo>
                  <a:lnTo>
                    <a:pt x="1612900" y="0"/>
                  </a:lnTo>
                  <a:close/>
                </a:path>
                <a:path w="7425690" h="443864">
                  <a:moveTo>
                    <a:pt x="3390900" y="0"/>
                  </a:moveTo>
                  <a:lnTo>
                    <a:pt x="1689100" y="0"/>
                  </a:lnTo>
                  <a:lnTo>
                    <a:pt x="1689100" y="443255"/>
                  </a:lnTo>
                  <a:lnTo>
                    <a:pt x="3390900" y="443255"/>
                  </a:lnTo>
                  <a:lnTo>
                    <a:pt x="3390900" y="0"/>
                  </a:lnTo>
                  <a:close/>
                </a:path>
                <a:path w="7425690" h="443864">
                  <a:moveTo>
                    <a:pt x="5207000" y="0"/>
                  </a:moveTo>
                  <a:lnTo>
                    <a:pt x="3467100" y="0"/>
                  </a:lnTo>
                  <a:lnTo>
                    <a:pt x="3467100" y="443255"/>
                  </a:lnTo>
                  <a:lnTo>
                    <a:pt x="5207000" y="443255"/>
                  </a:lnTo>
                  <a:lnTo>
                    <a:pt x="5207000" y="0"/>
                  </a:lnTo>
                  <a:close/>
                </a:path>
                <a:path w="7425690" h="443864">
                  <a:moveTo>
                    <a:pt x="7425271" y="0"/>
                  </a:moveTo>
                  <a:lnTo>
                    <a:pt x="5283200" y="0"/>
                  </a:lnTo>
                  <a:lnTo>
                    <a:pt x="5283200" y="443255"/>
                  </a:lnTo>
                  <a:lnTo>
                    <a:pt x="7425271" y="443255"/>
                  </a:lnTo>
                  <a:lnTo>
                    <a:pt x="7425271" y="0"/>
                  </a:lnTo>
                  <a:close/>
                </a:path>
              </a:pathLst>
            </a:custGeom>
            <a:solidFill>
              <a:srgbClr val="7FC75E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/>
            <p:cNvSpPr/>
            <p:nvPr/>
          </p:nvSpPr>
          <p:spPr>
            <a:xfrm>
              <a:off x="2186694" y="5906757"/>
              <a:ext cx="0" cy="443865"/>
            </a:xfrm>
            <a:custGeom>
              <a:avLst/>
              <a:gdLst/>
              <a:ahLst/>
              <a:cxnLst/>
              <a:rect l="l" t="t" r="r" b="b"/>
              <a:pathLst>
                <a:path h="443864">
                  <a:moveTo>
                    <a:pt x="0" y="443242"/>
                  </a:moveTo>
                  <a:lnTo>
                    <a:pt x="0" y="0"/>
                  </a:lnTo>
                </a:path>
              </a:pathLst>
            </a:custGeom>
            <a:ln w="762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7"/>
            <p:cNvSpPr/>
            <p:nvPr/>
          </p:nvSpPr>
          <p:spPr>
            <a:xfrm>
              <a:off x="3987500" y="5906757"/>
              <a:ext cx="0" cy="443865"/>
            </a:xfrm>
            <a:custGeom>
              <a:avLst/>
              <a:gdLst/>
              <a:ahLst/>
              <a:cxnLst/>
              <a:rect l="l" t="t" r="r" b="b"/>
              <a:pathLst>
                <a:path h="443864">
                  <a:moveTo>
                    <a:pt x="0" y="443242"/>
                  </a:moveTo>
                  <a:lnTo>
                    <a:pt x="0" y="0"/>
                  </a:lnTo>
                </a:path>
              </a:pathLst>
            </a:custGeom>
            <a:ln w="762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753100" y="5906757"/>
              <a:ext cx="0" cy="443865"/>
            </a:xfrm>
            <a:custGeom>
              <a:avLst/>
              <a:gdLst/>
              <a:ahLst/>
              <a:cxnLst/>
              <a:rect l="l" t="t" r="r" b="b"/>
              <a:pathLst>
                <a:path h="443864">
                  <a:moveTo>
                    <a:pt x="0" y="443242"/>
                  </a:moveTo>
                  <a:lnTo>
                    <a:pt x="0" y="0"/>
                  </a:lnTo>
                </a:path>
              </a:pathLst>
            </a:custGeom>
            <a:ln w="762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10540" y="1820346"/>
            <a:ext cx="7276465" cy="435247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hu-HU" sz="1800" b="1" dirty="0" err="1">
                <a:latin typeface="Aptos"/>
                <a:cs typeface="Aptos"/>
              </a:rPr>
              <a:t>Die</a:t>
            </a:r>
            <a:r>
              <a:rPr lang="hu-HU" sz="1800" b="1" dirty="0">
                <a:latin typeface="Aptos"/>
                <a:cs typeface="Aptos"/>
              </a:rPr>
              <a:t> </a:t>
            </a:r>
            <a:r>
              <a:rPr lang="hu-HU" sz="1800" b="1" dirty="0" err="1">
                <a:latin typeface="Aptos"/>
                <a:cs typeface="Aptos"/>
              </a:rPr>
              <a:t>Hauptelemente</a:t>
            </a:r>
            <a:r>
              <a:rPr lang="hu-HU" sz="1800" b="1" dirty="0">
                <a:latin typeface="Aptos"/>
                <a:cs typeface="Aptos"/>
              </a:rPr>
              <a:t> </a:t>
            </a:r>
            <a:r>
              <a:rPr lang="hu-HU" sz="1800" b="1" dirty="0" err="1">
                <a:latin typeface="Aptos"/>
                <a:cs typeface="Aptos"/>
              </a:rPr>
              <a:t>der</a:t>
            </a:r>
            <a:r>
              <a:rPr lang="hu-HU" sz="1800" b="1" dirty="0">
                <a:latin typeface="Aptos"/>
                <a:cs typeface="Aptos"/>
              </a:rPr>
              <a:t> </a:t>
            </a:r>
            <a:r>
              <a:rPr lang="hu-HU" sz="1800" b="1" dirty="0" err="1">
                <a:latin typeface="Aptos"/>
                <a:cs typeface="Aptos"/>
              </a:rPr>
              <a:t>Biomasse</a:t>
            </a:r>
            <a:r>
              <a:rPr lang="hu-HU" sz="1800" b="1" dirty="0">
                <a:latin typeface="Aptos"/>
                <a:cs typeface="Aptos"/>
              </a:rPr>
              <a:t>:</a:t>
            </a:r>
            <a:endParaRPr sz="1800" dirty="0">
              <a:latin typeface="Aptos"/>
              <a:cs typeface="Aptos"/>
            </a:endParaRPr>
          </a:p>
          <a:p>
            <a:pPr marL="240029" indent="-227329">
              <a:lnSpc>
                <a:spcPct val="100000"/>
              </a:lnSpc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sz="1800" spc="-10" dirty="0">
                <a:latin typeface="Aptos"/>
                <a:cs typeface="Aptos"/>
              </a:rPr>
              <a:t>Kohlenstoff (C)</a:t>
            </a:r>
            <a:endParaRPr lang="hu-HU" sz="1800" spc="-10" dirty="0">
              <a:latin typeface="Aptos"/>
              <a:cs typeface="Aptos"/>
            </a:endParaRPr>
          </a:p>
          <a:p>
            <a:pPr marL="240029" indent="-227329">
              <a:lnSpc>
                <a:spcPct val="100000"/>
              </a:lnSpc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sz="1800" spc="-10" dirty="0">
                <a:latin typeface="Aptos"/>
                <a:cs typeface="Aptos"/>
              </a:rPr>
              <a:t>Wasserstoff (H)</a:t>
            </a:r>
            <a:endParaRPr lang="hu-HU" sz="1800" spc="-10" dirty="0">
              <a:latin typeface="Aptos"/>
              <a:cs typeface="Aptos"/>
            </a:endParaRPr>
          </a:p>
          <a:p>
            <a:pPr marL="240029" indent="-227329">
              <a:lnSpc>
                <a:spcPct val="100000"/>
              </a:lnSpc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sz="1800" spc="-10" dirty="0">
                <a:latin typeface="Aptos"/>
                <a:cs typeface="Aptos"/>
              </a:rPr>
              <a:t>Sauerstoff (O)</a:t>
            </a:r>
            <a:endParaRPr lang="hu-HU" sz="1800" spc="-10" dirty="0">
              <a:latin typeface="Aptos"/>
              <a:cs typeface="Aptos"/>
            </a:endParaRPr>
          </a:p>
          <a:p>
            <a:pPr marL="240029" indent="-227329">
              <a:lnSpc>
                <a:spcPct val="100000"/>
              </a:lnSpc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sz="1800" spc="-10" dirty="0">
                <a:latin typeface="Aptos"/>
                <a:cs typeface="Aptos"/>
              </a:rPr>
              <a:t>geringe Mengen Stickstoff (N)</a:t>
            </a:r>
            <a:endParaRPr lang="hu-HU" sz="1800" spc="-10" dirty="0">
              <a:latin typeface="Aptos"/>
              <a:cs typeface="Aptos"/>
            </a:endParaRPr>
          </a:p>
          <a:p>
            <a:pPr marL="240029" indent="-227329">
              <a:lnSpc>
                <a:spcPct val="100000"/>
              </a:lnSpc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sz="1800" spc="-10" dirty="0">
                <a:latin typeface="Aptos"/>
                <a:cs typeface="Aptos"/>
              </a:rPr>
              <a:t>geringe Mengen Schwefel (S)</a:t>
            </a:r>
            <a:endParaRPr lang="hu-HU" sz="1800" spc="-10" dirty="0">
              <a:latin typeface="Aptos"/>
              <a:cs typeface="Aptos"/>
            </a:endParaRPr>
          </a:p>
          <a:p>
            <a:pPr marL="12700" marR="5080">
              <a:lnSpc>
                <a:spcPct val="100000"/>
              </a:lnSpc>
              <a:spcBef>
                <a:spcPts val="1200"/>
              </a:spcBef>
            </a:pPr>
            <a:r>
              <a:rPr lang="de-DE" sz="1800" b="1" dirty="0">
                <a:latin typeface="Aptos"/>
                <a:cs typeface="Aptos"/>
              </a:rPr>
              <a:t>Die Verwendbarkeit von Biomasse wird durch ihre Zusammensetzung, ihre Dichte und ihren Heizwert bestimmt: </a:t>
            </a:r>
            <a:r>
              <a:rPr lang="de-DE" sz="1800" dirty="0">
                <a:latin typeface="Aptos"/>
                <a:cs typeface="Aptos"/>
              </a:rPr>
              <a:t>Heimische Holzarten haben einen höheren Kohlenstoffgehalt, daher brennen sie gut, während Gülle aufgrund ihres höheren Sauerstoff- und Wassergehalts eher zur Biogaserzeugung geeignet ist.</a:t>
            </a:r>
            <a:endParaRPr lang="hu-HU" sz="1800" dirty="0">
              <a:latin typeface="Aptos"/>
              <a:cs typeface="Aptos"/>
            </a:endParaRPr>
          </a:p>
          <a:p>
            <a:pPr marL="12700" marR="5080">
              <a:lnSpc>
                <a:spcPct val="100000"/>
              </a:lnSpc>
              <a:spcBef>
                <a:spcPts val="1200"/>
              </a:spcBef>
            </a:pPr>
            <a:r>
              <a:rPr lang="de-DE" sz="1800" b="1" spc="-10" dirty="0">
                <a:latin typeface="Aptos"/>
                <a:cs typeface="Aptos"/>
              </a:rPr>
              <a:t>Durch verschiedene Verfahren kann Biomasse in Energie umgewandelt werden:</a:t>
            </a:r>
            <a:endParaRPr lang="hu-HU" dirty="0">
              <a:latin typeface="Aptos"/>
              <a:cs typeface="Aptos"/>
            </a:endParaRPr>
          </a:p>
          <a:p>
            <a:pPr marL="12700" marR="5080">
              <a:lnSpc>
                <a:spcPct val="100000"/>
              </a:lnSpc>
              <a:spcBef>
                <a:spcPts val="1200"/>
              </a:spcBef>
            </a:pPr>
            <a:endParaRPr sz="1800" dirty="0">
              <a:solidFill>
                <a:schemeClr val="bg1"/>
              </a:solidFill>
              <a:latin typeface="Aptos"/>
              <a:cs typeface="Aptos"/>
            </a:endParaRPr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19FDEDA8-4AE2-698B-32A6-88337677110C}"/>
              </a:ext>
            </a:extLst>
          </p:cNvPr>
          <p:cNvSpPr txBox="1"/>
          <p:nvPr/>
        </p:nvSpPr>
        <p:spPr>
          <a:xfrm>
            <a:off x="391385" y="5982348"/>
            <a:ext cx="1826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400" b="1" dirty="0">
                <a:solidFill>
                  <a:schemeClr val="bg1"/>
                </a:solidFill>
              </a:rPr>
              <a:t>1.</a:t>
            </a:r>
          </a:p>
          <a:p>
            <a:pPr algn="ctr"/>
            <a:r>
              <a:rPr lang="hu-HU" sz="1400" b="1" dirty="0">
                <a:solidFill>
                  <a:schemeClr val="bg1"/>
                </a:solidFill>
              </a:rPr>
              <a:t>VERBRENNUNG</a:t>
            </a:r>
            <a:endParaRPr lang="hu-HU" b="1" dirty="0">
              <a:solidFill>
                <a:schemeClr val="bg1"/>
              </a:solidFill>
            </a:endParaRPr>
          </a:p>
        </p:txBody>
      </p:sp>
      <p:sp>
        <p:nvSpPr>
          <p:cNvPr id="14" name="Szövegdoboz 13">
            <a:extLst>
              <a:ext uri="{FF2B5EF4-FFF2-40B4-BE49-F238E27FC236}">
                <a16:creationId xmlns:a16="http://schemas.microsoft.com/office/drawing/2014/main" id="{8E3FC99A-B84F-B54B-6E8A-A6BCB0CF9E44}"/>
              </a:ext>
            </a:extLst>
          </p:cNvPr>
          <p:cNvSpPr txBox="1"/>
          <p:nvPr/>
        </p:nvSpPr>
        <p:spPr>
          <a:xfrm>
            <a:off x="2187455" y="5995048"/>
            <a:ext cx="1826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400" b="1" dirty="0">
                <a:solidFill>
                  <a:schemeClr val="bg1"/>
                </a:solidFill>
              </a:rPr>
              <a:t>2.</a:t>
            </a:r>
          </a:p>
          <a:p>
            <a:pPr algn="ctr"/>
            <a:r>
              <a:rPr lang="hu-HU" sz="1400" b="1" dirty="0">
                <a:solidFill>
                  <a:schemeClr val="bg1"/>
                </a:solidFill>
              </a:rPr>
              <a:t>PYROLYSE</a:t>
            </a:r>
            <a:endParaRPr lang="hu-HU" b="1" dirty="0">
              <a:solidFill>
                <a:schemeClr val="bg1"/>
              </a:solidFill>
            </a:endParaRP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3AB4B034-0C41-D6BE-C683-52BF9AB5C5FE}"/>
              </a:ext>
            </a:extLst>
          </p:cNvPr>
          <p:cNvSpPr txBox="1"/>
          <p:nvPr/>
        </p:nvSpPr>
        <p:spPr>
          <a:xfrm>
            <a:off x="3988260" y="5995048"/>
            <a:ext cx="1826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400" b="1" dirty="0">
                <a:solidFill>
                  <a:schemeClr val="bg1"/>
                </a:solidFill>
              </a:rPr>
              <a:t>3.</a:t>
            </a:r>
          </a:p>
          <a:p>
            <a:pPr algn="ctr"/>
            <a:r>
              <a:rPr lang="hu-HU" sz="1400" b="1" dirty="0">
                <a:solidFill>
                  <a:schemeClr val="bg1"/>
                </a:solidFill>
              </a:rPr>
              <a:t>VERGASUNG</a:t>
            </a:r>
            <a:endParaRPr lang="hu-HU" b="1" dirty="0">
              <a:solidFill>
                <a:schemeClr val="bg1"/>
              </a:solidFill>
            </a:endParaRPr>
          </a:p>
        </p:txBody>
      </p: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530D2D66-1481-79E6-D23F-2AB9C1DA7D8B}"/>
              </a:ext>
            </a:extLst>
          </p:cNvPr>
          <p:cNvSpPr txBox="1"/>
          <p:nvPr/>
        </p:nvSpPr>
        <p:spPr>
          <a:xfrm>
            <a:off x="6033297" y="6021068"/>
            <a:ext cx="1826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400" b="1" dirty="0">
                <a:solidFill>
                  <a:schemeClr val="bg1"/>
                </a:solidFill>
              </a:rPr>
              <a:t>4.</a:t>
            </a:r>
          </a:p>
          <a:p>
            <a:pPr algn="ctr"/>
            <a:r>
              <a:rPr lang="hu-HU" sz="1400" b="1" dirty="0">
                <a:solidFill>
                  <a:schemeClr val="bg1"/>
                </a:solidFill>
              </a:rPr>
              <a:t>FERMENTATION</a:t>
            </a:r>
            <a:endParaRPr lang="hu-HU" b="1" dirty="0">
              <a:solidFill>
                <a:schemeClr val="bg1"/>
              </a:solidFill>
            </a:endParaRPr>
          </a:p>
        </p:txBody>
      </p:sp>
      <p:sp>
        <p:nvSpPr>
          <p:cNvPr id="10" name="Téglalap 9">
            <a:extLst>
              <a:ext uri="{FF2B5EF4-FFF2-40B4-BE49-F238E27FC236}">
                <a16:creationId xmlns:a16="http://schemas.microsoft.com/office/drawing/2014/main" id="{C0B63D05-03CF-1CA4-8EA8-A547F194CB55}"/>
              </a:ext>
            </a:extLst>
          </p:cNvPr>
          <p:cNvSpPr/>
          <p:nvPr/>
        </p:nvSpPr>
        <p:spPr>
          <a:xfrm>
            <a:off x="10650848" y="5486400"/>
            <a:ext cx="1541152" cy="1351281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660"/>
              </a:spcBef>
            </a:pPr>
            <a:r>
              <a:rPr lang="hu-HU" spc="-10" dirty="0"/>
              <a:t>BIOMASSE-ENERGIEGEWINNUNG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1014163" y="1874747"/>
            <a:ext cx="1064443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691130" algn="l"/>
                <a:tab pos="5405755" algn="l"/>
              </a:tabLst>
            </a:pPr>
            <a:r>
              <a:rPr sz="1800" b="1" spc="-40" dirty="0">
                <a:solidFill>
                  <a:srgbClr val="FFFFFF"/>
                </a:solidFill>
                <a:latin typeface="Aptos"/>
                <a:cs typeface="Aptos"/>
              </a:rPr>
              <a:t>1.</a:t>
            </a:r>
            <a:r>
              <a:rPr sz="1800" b="1" spc="-55" dirty="0">
                <a:solidFill>
                  <a:srgbClr val="FFFFFF"/>
                </a:solidFill>
                <a:latin typeface="Aptos"/>
                <a:cs typeface="Aptos"/>
              </a:rPr>
              <a:t> </a:t>
            </a:r>
            <a:r>
              <a:rPr lang="hu-HU" sz="1800" b="1" spc="-10" dirty="0">
                <a:solidFill>
                  <a:srgbClr val="FFFFFF"/>
                </a:solidFill>
                <a:latin typeface="Aptos"/>
                <a:cs typeface="Aptos"/>
              </a:rPr>
              <a:t>VERBRENNUNG </a:t>
            </a:r>
            <a:r>
              <a:rPr sz="1800" b="1" dirty="0">
                <a:solidFill>
                  <a:srgbClr val="FFFFFF"/>
                </a:solidFill>
                <a:latin typeface="Aptos"/>
                <a:cs typeface="Aptos"/>
              </a:rPr>
              <a:t>	2.</a:t>
            </a:r>
            <a:r>
              <a:rPr sz="1800" b="1" spc="-30" dirty="0">
                <a:solidFill>
                  <a:srgbClr val="FFFFFF"/>
                </a:solidFill>
                <a:latin typeface="Aptos"/>
                <a:cs typeface="Aptos"/>
              </a:rPr>
              <a:t> </a:t>
            </a:r>
            <a:r>
              <a:rPr lang="hu-HU" sz="1800" b="1" spc="-10" dirty="0">
                <a:solidFill>
                  <a:srgbClr val="FFFFFF"/>
                </a:solidFill>
                <a:latin typeface="Aptos"/>
                <a:cs typeface="Aptos"/>
              </a:rPr>
              <a:t>PYROLYSE</a:t>
            </a:r>
            <a:r>
              <a:rPr sz="1800" b="1" dirty="0">
                <a:solidFill>
                  <a:srgbClr val="FFFFFF"/>
                </a:solidFill>
                <a:latin typeface="Aptos"/>
                <a:cs typeface="Aptos"/>
              </a:rPr>
              <a:t>	3.</a:t>
            </a:r>
            <a:r>
              <a:rPr lang="hu-HU" sz="1800" b="1" spc="-55" dirty="0">
                <a:solidFill>
                  <a:srgbClr val="FFFFFF"/>
                </a:solidFill>
                <a:latin typeface="Aptos"/>
                <a:cs typeface="Aptos"/>
              </a:rPr>
              <a:t> </a:t>
            </a:r>
            <a:r>
              <a:rPr lang="hu-HU" sz="1800" b="1" spc="-10" dirty="0">
                <a:solidFill>
                  <a:srgbClr val="FFFFFF"/>
                </a:solidFill>
                <a:latin typeface="Aptos"/>
                <a:cs typeface="Aptos"/>
              </a:rPr>
              <a:t>VERGASUNG</a:t>
            </a:r>
            <a:endParaRPr sz="1800" dirty="0">
              <a:latin typeface="Aptos"/>
              <a:cs typeface="Aptos"/>
            </a:endParaRPr>
          </a:p>
        </p:txBody>
      </p:sp>
      <p:sp>
        <p:nvSpPr>
          <p:cNvPr id="45" name="Téglalap 44">
            <a:extLst>
              <a:ext uri="{FF2B5EF4-FFF2-40B4-BE49-F238E27FC236}">
                <a16:creationId xmlns:a16="http://schemas.microsoft.com/office/drawing/2014/main" id="{EB73D1B0-F44A-4FE4-B973-3E1F3DFA0499}"/>
              </a:ext>
            </a:extLst>
          </p:cNvPr>
          <p:cNvSpPr/>
          <p:nvPr/>
        </p:nvSpPr>
        <p:spPr>
          <a:xfrm>
            <a:off x="3216117" y="1779759"/>
            <a:ext cx="257395" cy="50374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8" name="Téglalap 47">
            <a:extLst>
              <a:ext uri="{FF2B5EF4-FFF2-40B4-BE49-F238E27FC236}">
                <a16:creationId xmlns:a16="http://schemas.microsoft.com/office/drawing/2014/main" id="{61DC4D8C-8DD3-4839-A733-71F2A60DF5FB}"/>
              </a:ext>
            </a:extLst>
          </p:cNvPr>
          <p:cNvSpPr/>
          <p:nvPr/>
        </p:nvSpPr>
        <p:spPr>
          <a:xfrm>
            <a:off x="11671211" y="1741247"/>
            <a:ext cx="265196" cy="4796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graphicFrame>
        <p:nvGraphicFramePr>
          <p:cNvPr id="59" name="Táblázat 58">
            <a:extLst>
              <a:ext uri="{FF2B5EF4-FFF2-40B4-BE49-F238E27FC236}">
                <a16:creationId xmlns:a16="http://schemas.microsoft.com/office/drawing/2014/main" id="{832016ED-DB14-C42B-3A2F-74A0AFEABE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983281"/>
              </p:ext>
            </p:extLst>
          </p:nvPr>
        </p:nvGraphicFramePr>
        <p:xfrm>
          <a:off x="476250" y="1741247"/>
          <a:ext cx="11531272" cy="4866376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2339870">
                  <a:extLst>
                    <a:ext uri="{9D8B030D-6E8A-4147-A177-3AD203B41FA5}">
                      <a16:colId xmlns:a16="http://schemas.microsoft.com/office/drawing/2014/main" val="3688520143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27560184"/>
                    </a:ext>
                  </a:extLst>
                </a:gridCol>
                <a:gridCol w="2667000">
                  <a:extLst>
                    <a:ext uri="{9D8B030D-6E8A-4147-A177-3AD203B41FA5}">
                      <a16:colId xmlns:a16="http://schemas.microsoft.com/office/drawing/2014/main" val="2428918478"/>
                    </a:ext>
                  </a:extLst>
                </a:gridCol>
                <a:gridCol w="4390802">
                  <a:extLst>
                    <a:ext uri="{9D8B030D-6E8A-4147-A177-3AD203B41FA5}">
                      <a16:colId xmlns:a16="http://schemas.microsoft.com/office/drawing/2014/main" val="2391549923"/>
                    </a:ext>
                  </a:extLst>
                </a:gridCol>
              </a:tblGrid>
              <a:tr h="494429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VERBRENNUNG</a:t>
                      </a:r>
                      <a:endParaRPr lang="hu-HU" sz="105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3D0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b="1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PYROLYSE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3D0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b="1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VERGASUNG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3D0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b="1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FERMENTATION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93D0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4158485"/>
                  </a:ext>
                </a:extLst>
              </a:tr>
              <a:tr h="953583">
                <a:tc>
                  <a:txBody>
                    <a:bodyPr/>
                    <a:lstStyle/>
                    <a:p>
                      <a:r>
                        <a:rPr lang="de-DE" sz="1400" dirty="0"/>
                        <a:t>Direkte Verbrennung von Biomasse in Anwesenheit von Luft.</a:t>
                      </a:r>
                      <a:endParaRPr lang="hu-HU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Thermische Zersetzung bei hoher Temperatur ohne Sauerstoff.</a:t>
                      </a:r>
                      <a:endParaRPr lang="hu-H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Biomasse wird bei sehr hohen Temperaturen (800 bis 1.200 °C) teilweise verbrannt.</a:t>
                      </a:r>
                      <a:endParaRPr lang="hu-H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Biochemischer Prozess, der von Mikroorganismen durchgeführt wird.</a:t>
                      </a:r>
                      <a:endParaRPr lang="hu-H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29635998"/>
                  </a:ext>
                </a:extLst>
              </a:tr>
              <a:tr h="1306541">
                <a:tc>
                  <a:txBody>
                    <a:bodyPr/>
                    <a:lstStyle/>
                    <a:p>
                      <a:r>
                        <a:rPr lang="de-DE" sz="1400" dirty="0"/>
                        <a:t>Wärme und elektrische Energie werden erzeugt.</a:t>
                      </a:r>
                      <a:endParaRPr lang="hu-HU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Drei Hauptprodukte entstehen: Bio-Öl, fester Kohlenstoff (Pflanzenkohle), gasförmige Stoffe.</a:t>
                      </a:r>
                      <a:endParaRPr lang="hu-H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hu-HU" sz="1400" dirty="0" err="1"/>
                        <a:t>Dabei</a:t>
                      </a:r>
                      <a:r>
                        <a:rPr lang="hu-HU" sz="1400" dirty="0"/>
                        <a:t> </a:t>
                      </a:r>
                      <a:r>
                        <a:rPr lang="hu-HU" sz="1400" dirty="0" err="1"/>
                        <a:t>entsteht</a:t>
                      </a:r>
                      <a:r>
                        <a:rPr lang="hu-HU" sz="1400" dirty="0"/>
                        <a:t> </a:t>
                      </a:r>
                      <a:r>
                        <a:rPr lang="hu-HU" sz="1400" dirty="0" err="1"/>
                        <a:t>Synthesegas</a:t>
                      </a:r>
                      <a:r>
                        <a:rPr lang="hu-HU" sz="1400" dirty="0"/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Zwei Hauptformen:</a:t>
                      </a:r>
                    </a:p>
                    <a:p>
                      <a:r>
                        <a:rPr lang="de-DE" sz="1400" b="1" dirty="0"/>
                        <a:t>Anaerobe Fermentation: </a:t>
                      </a:r>
                      <a:r>
                        <a:rPr lang="de-DE" sz="1400" dirty="0"/>
                        <a:t>ohne Sauerstoff, Biogas entsteht (aus Gülle oder organischen Abfällen).</a:t>
                      </a:r>
                    </a:p>
                    <a:p>
                      <a:r>
                        <a:rPr lang="de-DE" sz="1400" b="1" dirty="0"/>
                        <a:t>Alkoholische Fermentation: </a:t>
                      </a:r>
                      <a:r>
                        <a:rPr lang="de-DE" sz="1400" dirty="0"/>
                        <a:t>aus pflanzlichen Zuckern entsteht Bioethanol (z.B. aus Mais).</a:t>
                      </a:r>
                      <a:endParaRPr lang="hu-H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913558975"/>
                  </a:ext>
                </a:extLst>
              </a:tr>
              <a:tr h="894325">
                <a:tc>
                  <a:txBody>
                    <a:bodyPr/>
                    <a:lstStyle/>
                    <a:p>
                      <a:r>
                        <a:rPr lang="de-DE" sz="1400" dirty="0"/>
                        <a:t>Die Effizienz wird durch den Feuchtigkeitsgehalt, die Dichte und die Zusammensetzung der Biomasse beeinflusst.</a:t>
                      </a:r>
                      <a:endParaRPr lang="hu-HU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Bio-Öl eignet sich als Biokraftstoff oder als Rohstoff für die chemische Industrie.</a:t>
                      </a:r>
                      <a:endParaRPr lang="hu-H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Das Synthesegas enthält Kohlenmonoxid, Wasserstoff und Methan.</a:t>
                      </a:r>
                      <a:endParaRPr lang="hu-H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Aus Biogas kann Wärme oder Strom erzeugt werden.</a:t>
                      </a:r>
                      <a:endParaRPr lang="hu-H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35846450"/>
                  </a:ext>
                </a:extLst>
              </a:tr>
              <a:tr h="953583">
                <a:tc>
                  <a:txBody>
                    <a:bodyPr/>
                    <a:lstStyle/>
                    <a:p>
                      <a:r>
                        <a:rPr lang="de-DE" sz="1400" dirty="0"/>
                        <a:t>Verbrennung von Scheitholz oder Pellets zur Heizung.</a:t>
                      </a:r>
                      <a:endParaRPr lang="hu-HU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Pflanzenkohle kann zur Bodenverbesserung verwendet werden.</a:t>
                      </a:r>
                      <a:endParaRPr lang="hu-H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Es kann zur Energieerzeugung genutzt werden.</a:t>
                      </a:r>
                      <a:endParaRPr lang="hu-H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Bioethanol kann als Kraftstoff verwendet werden.</a:t>
                      </a:r>
                      <a:endParaRPr lang="hu-H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30647483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5300" y="461194"/>
            <a:ext cx="7886700" cy="1318118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660"/>
              </a:spcBef>
            </a:pPr>
            <a:r>
              <a:rPr lang="de-DE" dirty="0"/>
              <a:t>WIE VIEL ENERGIE LIEFERT BIOMASSE?</a:t>
            </a:r>
            <a:endParaRPr lang="de-DE" spc="-10" dirty="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495300" y="2057400"/>
            <a:ext cx="7282180" cy="4591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30810">
              <a:lnSpc>
                <a:spcPct val="100000"/>
              </a:lnSpc>
              <a:spcBef>
                <a:spcPts val="100"/>
              </a:spcBef>
            </a:pPr>
            <a:r>
              <a:rPr lang="de-DE" b="1" dirty="0">
                <a:latin typeface="Aptos"/>
                <a:cs typeface="Aptos"/>
              </a:rPr>
              <a:t>Heizwert: </a:t>
            </a:r>
            <a:r>
              <a:rPr lang="de-DE" dirty="0">
                <a:latin typeface="Aptos"/>
                <a:cs typeface="Aptos"/>
              </a:rPr>
              <a:t>Gibt an, wie viel Wärmeenergie bei der Verbrennung von 1 kg </a:t>
            </a:r>
            <a:r>
              <a:rPr lang="de-DE" dirty="0"/>
              <a:t>M</a:t>
            </a:r>
            <a:r>
              <a:rPr lang="de-DE" dirty="0">
                <a:latin typeface="Aptos"/>
                <a:cs typeface="Aptos"/>
              </a:rPr>
              <a:t>asse freigesetzt wird.</a:t>
            </a:r>
            <a:endParaRPr lang="hu-HU" dirty="0">
              <a:latin typeface="Aptos"/>
              <a:cs typeface="Aptos"/>
            </a:endParaRPr>
          </a:p>
          <a:p>
            <a:pPr marL="12700" marR="130810">
              <a:lnSpc>
                <a:spcPct val="100000"/>
              </a:lnSpc>
              <a:spcBef>
                <a:spcPts val="100"/>
              </a:spcBef>
            </a:pPr>
            <a:r>
              <a:rPr lang="de-DE" b="1" dirty="0">
                <a:latin typeface="Aptos"/>
                <a:cs typeface="Aptos"/>
              </a:rPr>
              <a:t>Maßeinheit: </a:t>
            </a:r>
            <a:r>
              <a:rPr lang="de-DE" dirty="0">
                <a:latin typeface="Aptos"/>
                <a:cs typeface="Aptos"/>
              </a:rPr>
              <a:t>MJ/kg</a:t>
            </a:r>
            <a:endParaRPr lang="hu-HU" dirty="0">
              <a:latin typeface="Aptos"/>
              <a:cs typeface="Aptos"/>
            </a:endParaRPr>
          </a:p>
          <a:p>
            <a:pPr marL="12700" marR="130810">
              <a:lnSpc>
                <a:spcPct val="100000"/>
              </a:lnSpc>
              <a:spcBef>
                <a:spcPts val="100"/>
              </a:spcBef>
            </a:pPr>
            <a:r>
              <a:rPr lang="de-DE" b="1" dirty="0">
                <a:latin typeface="Aptos"/>
                <a:cs typeface="Aptos"/>
              </a:rPr>
              <a:t>Je höher der Heizwert, desto mehr Energie wird freigesetzt.</a:t>
            </a:r>
            <a:endParaRPr lang="hu-HU" b="1" dirty="0">
              <a:latin typeface="Aptos"/>
              <a:cs typeface="Aptos"/>
            </a:endParaRPr>
          </a:p>
          <a:p>
            <a:pPr marL="12700" marR="130810">
              <a:lnSpc>
                <a:spcPct val="100000"/>
              </a:lnSpc>
              <a:spcBef>
                <a:spcPts val="100"/>
              </a:spcBef>
            </a:pPr>
            <a:endParaRPr b="1" spc="-25" dirty="0">
              <a:latin typeface="Aptos"/>
              <a:cs typeface="Aptos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lang="de-DE" b="1" dirty="0"/>
              <a:t>Der Heizwert hängt ab von:</a:t>
            </a:r>
            <a:endParaRPr lang="hu-HU" b="1" dirty="0"/>
          </a:p>
          <a:p>
            <a:pPr marL="240029" indent="-227329">
              <a:lnSpc>
                <a:spcPct val="100000"/>
              </a:lnSpc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spc="-10" dirty="0"/>
              <a:t>der Zusammensetzung des Materials (C-, H-, O-Gehalt)</a:t>
            </a:r>
            <a:endParaRPr lang="hu-HU" spc="-10" dirty="0"/>
          </a:p>
          <a:p>
            <a:pPr marL="240029" indent="-227329">
              <a:lnSpc>
                <a:spcPct val="100000"/>
              </a:lnSpc>
              <a:buClr>
                <a:srgbClr val="7FC75E"/>
              </a:buClr>
              <a:buFont typeface="Aptos ExtraBold"/>
              <a:buChar char="•"/>
              <a:tabLst>
                <a:tab pos="240029" algn="l"/>
              </a:tabLst>
            </a:pPr>
            <a:r>
              <a:rPr lang="de-DE" spc="-10" dirty="0"/>
              <a:t>dem Feuchtigkeitsgehalt des Materials</a:t>
            </a:r>
            <a:endParaRPr lang="hu-HU" spc="-10" dirty="0"/>
          </a:p>
          <a:p>
            <a:pPr marL="12700">
              <a:lnSpc>
                <a:spcPct val="100000"/>
              </a:lnSpc>
              <a:buClr>
                <a:srgbClr val="7FC75E"/>
              </a:buClr>
              <a:tabLst>
                <a:tab pos="240029" algn="l"/>
              </a:tabLst>
            </a:pPr>
            <a:endParaRPr spc="-10" dirty="0"/>
          </a:p>
          <a:p>
            <a:pPr marL="12700" marR="5080">
              <a:lnSpc>
                <a:spcPct val="100000"/>
              </a:lnSpc>
              <a:spcBef>
                <a:spcPts val="595"/>
              </a:spcBef>
            </a:pPr>
            <a:r>
              <a:rPr lang="hu-HU" b="1" spc="-20" dirty="0" err="1">
                <a:latin typeface="Aptos"/>
                <a:cs typeface="Aptos"/>
              </a:rPr>
              <a:t>Holz</a:t>
            </a:r>
            <a:r>
              <a:rPr lang="hu-HU" b="1" spc="-20" dirty="0">
                <a:latin typeface="Aptos"/>
                <a:cs typeface="Aptos"/>
              </a:rPr>
              <a:t> (</a:t>
            </a:r>
            <a:r>
              <a:rPr lang="hu-HU" b="1" spc="-20" dirty="0" err="1">
                <a:latin typeface="Aptos"/>
                <a:cs typeface="Aptos"/>
              </a:rPr>
              <a:t>Scheitholz</a:t>
            </a:r>
            <a:r>
              <a:rPr lang="hu-HU" b="1" spc="-20" dirty="0">
                <a:latin typeface="Aptos"/>
                <a:cs typeface="Aptos"/>
              </a:rPr>
              <a:t>, </a:t>
            </a:r>
            <a:r>
              <a:rPr lang="hu-HU" b="1" spc="-20" dirty="0" err="1">
                <a:latin typeface="Aptos"/>
                <a:cs typeface="Aptos"/>
              </a:rPr>
              <a:t>Pellets</a:t>
            </a:r>
            <a:r>
              <a:rPr lang="hu-HU" b="1" spc="-20" dirty="0">
                <a:latin typeface="Aptos"/>
                <a:cs typeface="Aptos"/>
              </a:rPr>
              <a:t>): </a:t>
            </a:r>
            <a:r>
              <a:rPr lang="de-DE" spc="-20" dirty="0"/>
              <a:t>Hoher Heizwert, 16 bis 22 MJ/kg. Aufgrund des hohen Kohlenstoff- und Wasserstoffgehalts.</a:t>
            </a:r>
            <a:endParaRPr lang="hu-HU" spc="-20" dirty="0"/>
          </a:p>
          <a:p>
            <a:pPr marL="12700" marR="5080">
              <a:lnSpc>
                <a:spcPct val="100000"/>
              </a:lnSpc>
              <a:spcBef>
                <a:spcPts val="595"/>
              </a:spcBef>
            </a:pPr>
            <a:r>
              <a:rPr lang="de-DE" b="1" dirty="0"/>
              <a:t>Landwirtschaftliche Abfälle (z.B. Stroh): </a:t>
            </a:r>
            <a:r>
              <a:rPr lang="de-DE" spc="-10" dirty="0"/>
              <a:t>Niedrigerer Heizwert, 12 bis 18 MJ/kg.</a:t>
            </a:r>
            <a:r>
              <a:rPr lang="hu-HU" spc="-10" dirty="0"/>
              <a:t> </a:t>
            </a:r>
            <a:r>
              <a:rPr lang="de-DE" spc="-10" dirty="0"/>
              <a:t>Kann mehr Sauerstoff und Wasser enthalten.</a:t>
            </a:r>
            <a:endParaRPr spc="-10" dirty="0"/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lang="hu-HU" b="1" spc="-10" dirty="0">
                <a:latin typeface="Aptos"/>
                <a:cs typeface="Aptos"/>
              </a:rPr>
              <a:t>Biogas: </a:t>
            </a:r>
            <a:r>
              <a:rPr lang="hu-HU" spc="-10" dirty="0">
                <a:latin typeface="Aptos"/>
                <a:cs typeface="Aptos"/>
              </a:rPr>
              <a:t>18</a:t>
            </a:r>
            <a:r>
              <a:rPr lang="de-DE" spc="-10" dirty="0">
                <a:latin typeface="Aptos"/>
                <a:cs typeface="Aptos"/>
              </a:rPr>
              <a:t> bis </a:t>
            </a:r>
            <a:r>
              <a:rPr lang="hu-HU" spc="-10" dirty="0">
                <a:latin typeface="Aptos"/>
                <a:cs typeface="Aptos"/>
              </a:rPr>
              <a:t>22 MJ/kg</a:t>
            </a: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lang="hu-HU" b="1" spc="-10" dirty="0">
                <a:latin typeface="Aptos"/>
                <a:cs typeface="Aptos"/>
              </a:rPr>
              <a:t>Bioethanol: </a:t>
            </a:r>
            <a:r>
              <a:rPr lang="hu-HU" spc="-10" dirty="0">
                <a:latin typeface="Aptos"/>
                <a:cs typeface="Aptos"/>
              </a:rPr>
              <a:t>26</a:t>
            </a:r>
            <a:r>
              <a:rPr lang="de-DE" spc="-10" dirty="0">
                <a:latin typeface="Aptos"/>
                <a:cs typeface="Aptos"/>
              </a:rPr>
              <a:t> bis </a:t>
            </a:r>
            <a:r>
              <a:rPr lang="hu-HU" spc="-10" dirty="0">
                <a:latin typeface="Aptos"/>
                <a:cs typeface="Aptos"/>
              </a:rPr>
              <a:t>30 MJ/kg</a:t>
            </a:r>
            <a:endParaRPr spc="-10" dirty="0"/>
          </a:p>
        </p:txBody>
      </p:sp>
      <p:sp>
        <p:nvSpPr>
          <p:cNvPr id="4" name="object 4"/>
          <p:cNvSpPr txBox="1"/>
          <p:nvPr/>
        </p:nvSpPr>
        <p:spPr>
          <a:xfrm>
            <a:off x="9307144" y="2748838"/>
            <a:ext cx="508000" cy="76200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40"/>
              </a:spcBef>
            </a:pPr>
            <a:endParaRPr sz="1200">
              <a:latin typeface="Times New Roman"/>
              <a:cs typeface="Times New Roman"/>
            </a:endParaRPr>
          </a:p>
          <a:p>
            <a:pPr marL="55244">
              <a:lnSpc>
                <a:spcPts val="1420"/>
              </a:lnSpc>
            </a:pPr>
            <a:r>
              <a:rPr sz="1200" b="1" spc="-40" dirty="0">
                <a:solidFill>
                  <a:srgbClr val="052E38"/>
                </a:solidFill>
                <a:latin typeface="Aptos Black"/>
                <a:cs typeface="Aptos Black"/>
              </a:rPr>
              <a:t>12-</a:t>
            </a:r>
            <a:r>
              <a:rPr sz="1200" b="1" spc="-25" dirty="0">
                <a:solidFill>
                  <a:srgbClr val="052E38"/>
                </a:solidFill>
                <a:latin typeface="Aptos Black"/>
                <a:cs typeface="Aptos Black"/>
              </a:rPr>
              <a:t>18</a:t>
            </a:r>
            <a:endParaRPr sz="1200">
              <a:latin typeface="Aptos Black"/>
              <a:cs typeface="Aptos Black"/>
            </a:endParaRPr>
          </a:p>
          <a:p>
            <a:pPr marL="95250">
              <a:lnSpc>
                <a:spcPts val="1180"/>
              </a:lnSpc>
            </a:pPr>
            <a:r>
              <a:rPr sz="1000" spc="-10" dirty="0">
                <a:solidFill>
                  <a:srgbClr val="052E38"/>
                </a:solidFill>
                <a:latin typeface="Aptos"/>
                <a:cs typeface="Aptos"/>
              </a:rPr>
              <a:t>MJ/kg</a:t>
            </a:r>
            <a:endParaRPr sz="1000">
              <a:latin typeface="Aptos"/>
              <a:cs typeface="Apto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307144" y="3510838"/>
            <a:ext cx="508000" cy="1524000"/>
          </a:xfrm>
          <a:custGeom>
            <a:avLst/>
            <a:gdLst/>
            <a:ahLst/>
            <a:cxnLst/>
            <a:rect l="l" t="t" r="r" b="b"/>
            <a:pathLst>
              <a:path w="508000" h="1524000">
                <a:moveTo>
                  <a:pt x="508000" y="0"/>
                </a:moveTo>
                <a:lnTo>
                  <a:pt x="0" y="0"/>
                </a:lnTo>
                <a:lnTo>
                  <a:pt x="0" y="1524000"/>
                </a:lnTo>
                <a:lnTo>
                  <a:pt x="508000" y="1524000"/>
                </a:lnTo>
                <a:lnTo>
                  <a:pt x="508000" y="0"/>
                </a:lnTo>
                <a:close/>
              </a:path>
            </a:pathLst>
          </a:custGeom>
          <a:solidFill>
            <a:srgbClr val="4FA6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404370" y="3577872"/>
            <a:ext cx="311880" cy="1524000"/>
          </a:xfrm>
          <a:prstGeom prst="rect">
            <a:avLst/>
          </a:prstGeom>
        </p:spPr>
        <p:txBody>
          <a:bodyPr vert="vert" wrap="square" lIns="0" tIns="33655" rIns="0" bIns="0" rtlCol="0">
            <a:spAutoFit/>
          </a:bodyPr>
          <a:lstStyle/>
          <a:p>
            <a:pPr marL="12700" marR="5080">
              <a:lnSpc>
                <a:spcPts val="1200"/>
              </a:lnSpc>
              <a:spcBef>
                <a:spcPts val="265"/>
              </a:spcBef>
            </a:pPr>
            <a:r>
              <a:rPr lang="de-DE" sz="1200" b="1" spc="-20" dirty="0">
                <a:solidFill>
                  <a:srgbClr val="FFFFFF"/>
                </a:solidFill>
                <a:latin typeface="Aptos"/>
              </a:rPr>
              <a:t>Landwirtschaftliche</a:t>
            </a:r>
            <a:r>
              <a:rPr lang="de-DE" sz="1200" dirty="0">
                <a:latin typeface="Aptos"/>
                <a:cs typeface="Aptos"/>
              </a:rPr>
              <a:t> </a:t>
            </a:r>
            <a:r>
              <a:rPr lang="de-DE" sz="1200" b="1" spc="-20" dirty="0">
                <a:solidFill>
                  <a:srgbClr val="FFFFFF"/>
                </a:solidFill>
                <a:latin typeface="Aptos"/>
              </a:rPr>
              <a:t>Abfälle (z.B. Stroh</a:t>
            </a:r>
            <a:r>
              <a:rPr lang="hu-HU" sz="1200" b="1" spc="-20" dirty="0">
                <a:solidFill>
                  <a:srgbClr val="FFFFFF"/>
                </a:solidFill>
                <a:latin typeface="Aptos"/>
              </a:rPr>
              <a:t>)</a:t>
            </a:r>
            <a:endParaRPr sz="1200" dirty="0">
              <a:latin typeface="Aptos"/>
              <a:cs typeface="Apto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930104" y="2240838"/>
            <a:ext cx="508000" cy="76200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40"/>
              </a:spcBef>
            </a:pPr>
            <a:endParaRPr sz="1200">
              <a:latin typeface="Times New Roman"/>
              <a:cs typeface="Times New Roman"/>
            </a:endParaRPr>
          </a:p>
          <a:p>
            <a:pPr marL="48260">
              <a:lnSpc>
                <a:spcPts val="1420"/>
              </a:lnSpc>
            </a:pPr>
            <a:r>
              <a:rPr sz="1200" b="1" spc="-20" dirty="0">
                <a:solidFill>
                  <a:srgbClr val="052E38"/>
                </a:solidFill>
                <a:latin typeface="Aptos Black"/>
                <a:cs typeface="Aptos Black"/>
              </a:rPr>
              <a:t>16-</a:t>
            </a:r>
            <a:r>
              <a:rPr sz="1200" b="1" spc="-25" dirty="0">
                <a:solidFill>
                  <a:srgbClr val="052E38"/>
                </a:solidFill>
                <a:latin typeface="Aptos Black"/>
                <a:cs typeface="Aptos Black"/>
              </a:rPr>
              <a:t>22</a:t>
            </a:r>
            <a:endParaRPr sz="1200">
              <a:latin typeface="Aptos Black"/>
              <a:cs typeface="Aptos Black"/>
            </a:endParaRPr>
          </a:p>
          <a:p>
            <a:pPr marL="95250">
              <a:lnSpc>
                <a:spcPts val="1180"/>
              </a:lnSpc>
            </a:pPr>
            <a:r>
              <a:rPr sz="1000" spc="-10" dirty="0">
                <a:solidFill>
                  <a:srgbClr val="052E38"/>
                </a:solidFill>
                <a:latin typeface="Aptos"/>
                <a:cs typeface="Aptos"/>
              </a:rPr>
              <a:t>MJ/kg</a:t>
            </a:r>
            <a:endParaRPr sz="1000">
              <a:latin typeface="Aptos"/>
              <a:cs typeface="Apto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9930104" y="3002838"/>
            <a:ext cx="508000" cy="2032000"/>
          </a:xfrm>
          <a:custGeom>
            <a:avLst/>
            <a:gdLst/>
            <a:ahLst/>
            <a:cxnLst/>
            <a:rect l="l" t="t" r="r" b="b"/>
            <a:pathLst>
              <a:path w="508000" h="2032000">
                <a:moveTo>
                  <a:pt x="508000" y="0"/>
                </a:moveTo>
                <a:lnTo>
                  <a:pt x="0" y="0"/>
                </a:lnTo>
                <a:lnTo>
                  <a:pt x="0" y="2032000"/>
                </a:lnTo>
                <a:lnTo>
                  <a:pt x="508000" y="2032000"/>
                </a:lnTo>
                <a:lnTo>
                  <a:pt x="508000" y="0"/>
                </a:lnTo>
                <a:close/>
              </a:path>
            </a:pathLst>
          </a:custGeom>
          <a:solidFill>
            <a:srgbClr val="4FA6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0109102" y="3142545"/>
            <a:ext cx="184666" cy="1892293"/>
          </a:xfrm>
          <a:prstGeom prst="rect">
            <a:avLst/>
          </a:prstGeom>
        </p:spPr>
        <p:txBody>
          <a:bodyPr vert="vert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lang="hu-HU" sz="1200" b="1" spc="-20" dirty="0" err="1">
                <a:solidFill>
                  <a:srgbClr val="FFFFFF"/>
                </a:solidFill>
                <a:latin typeface="Aptos"/>
                <a:cs typeface="Aptos"/>
              </a:rPr>
              <a:t>Holz</a:t>
            </a:r>
            <a:r>
              <a:rPr lang="hu-HU" sz="1200" b="1" spc="-20" dirty="0">
                <a:solidFill>
                  <a:srgbClr val="FFFFFF"/>
                </a:solidFill>
                <a:latin typeface="Aptos"/>
                <a:cs typeface="Aptos"/>
              </a:rPr>
              <a:t> (</a:t>
            </a:r>
            <a:r>
              <a:rPr lang="hu-HU" sz="1200" b="1" spc="-20" dirty="0" err="1">
                <a:solidFill>
                  <a:srgbClr val="FFFFFF"/>
                </a:solidFill>
                <a:latin typeface="Aptos"/>
                <a:cs typeface="Aptos"/>
              </a:rPr>
              <a:t>Scheitholz</a:t>
            </a:r>
            <a:r>
              <a:rPr lang="hu-HU" sz="1200" b="1" spc="-20" dirty="0">
                <a:solidFill>
                  <a:srgbClr val="FFFFFF"/>
                </a:solidFill>
                <a:latin typeface="Aptos"/>
                <a:cs typeface="Aptos"/>
              </a:rPr>
              <a:t>, </a:t>
            </a:r>
            <a:r>
              <a:rPr lang="hu-HU" sz="1200" b="1" spc="-20" dirty="0" err="1">
                <a:solidFill>
                  <a:srgbClr val="FFFFFF"/>
                </a:solidFill>
                <a:latin typeface="Aptos"/>
                <a:cs typeface="Aptos"/>
              </a:rPr>
              <a:t>Pellets</a:t>
            </a:r>
            <a:r>
              <a:rPr lang="hu-HU" sz="1200" b="1" spc="-20" dirty="0">
                <a:solidFill>
                  <a:srgbClr val="FFFFFF"/>
                </a:solidFill>
                <a:latin typeface="Aptos"/>
                <a:cs typeface="Aptos"/>
              </a:rPr>
              <a:t>)</a:t>
            </a:r>
            <a:endParaRPr sz="1200" dirty="0">
              <a:latin typeface="Aptos"/>
              <a:cs typeface="Apto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553051" y="2240838"/>
            <a:ext cx="508000" cy="50800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27000" rIns="0" bIns="0" rtlCol="0">
            <a:spAutoFit/>
          </a:bodyPr>
          <a:lstStyle/>
          <a:p>
            <a:pPr marL="48260">
              <a:lnSpc>
                <a:spcPts val="1420"/>
              </a:lnSpc>
              <a:spcBef>
                <a:spcPts val="1000"/>
              </a:spcBef>
            </a:pPr>
            <a:r>
              <a:rPr sz="1200" b="1" spc="-20" dirty="0">
                <a:solidFill>
                  <a:srgbClr val="052E38"/>
                </a:solidFill>
                <a:latin typeface="Aptos Black"/>
                <a:cs typeface="Aptos Black"/>
              </a:rPr>
              <a:t>18-</a:t>
            </a:r>
            <a:r>
              <a:rPr sz="1200" b="1" spc="-25" dirty="0">
                <a:solidFill>
                  <a:srgbClr val="052E38"/>
                </a:solidFill>
                <a:latin typeface="Aptos Black"/>
                <a:cs typeface="Aptos Black"/>
              </a:rPr>
              <a:t>22</a:t>
            </a:r>
            <a:endParaRPr sz="1200">
              <a:latin typeface="Aptos Black"/>
              <a:cs typeface="Aptos Black"/>
            </a:endParaRPr>
          </a:p>
          <a:p>
            <a:pPr marL="95250">
              <a:lnSpc>
                <a:spcPts val="1180"/>
              </a:lnSpc>
            </a:pPr>
            <a:r>
              <a:rPr sz="1000" spc="-10" dirty="0">
                <a:solidFill>
                  <a:srgbClr val="052E38"/>
                </a:solidFill>
                <a:latin typeface="Aptos"/>
                <a:cs typeface="Aptos"/>
              </a:rPr>
              <a:t>MJ/kg</a:t>
            </a:r>
            <a:endParaRPr sz="1000">
              <a:latin typeface="Aptos"/>
              <a:cs typeface="Apto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0553051" y="2748838"/>
            <a:ext cx="508000" cy="2286000"/>
          </a:xfrm>
          <a:custGeom>
            <a:avLst/>
            <a:gdLst/>
            <a:ahLst/>
            <a:cxnLst/>
            <a:rect l="l" t="t" r="r" b="b"/>
            <a:pathLst>
              <a:path w="508000" h="2286000">
                <a:moveTo>
                  <a:pt x="508000" y="0"/>
                </a:moveTo>
                <a:lnTo>
                  <a:pt x="0" y="0"/>
                </a:lnTo>
                <a:lnTo>
                  <a:pt x="0" y="2286000"/>
                </a:lnTo>
                <a:lnTo>
                  <a:pt x="508000" y="2286000"/>
                </a:lnTo>
                <a:lnTo>
                  <a:pt x="508000" y="0"/>
                </a:lnTo>
                <a:close/>
              </a:path>
            </a:pathLst>
          </a:custGeom>
          <a:solidFill>
            <a:srgbClr val="4FA6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0732053" y="2888545"/>
            <a:ext cx="184666" cy="1378655"/>
          </a:xfrm>
          <a:prstGeom prst="rect">
            <a:avLst/>
          </a:prstGeom>
        </p:spPr>
        <p:txBody>
          <a:bodyPr vert="vert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200" b="1" spc="-10" dirty="0" err="1">
                <a:solidFill>
                  <a:srgbClr val="FFFFFF"/>
                </a:solidFill>
                <a:latin typeface="Aptos"/>
                <a:cs typeface="Aptos"/>
              </a:rPr>
              <a:t>Biog</a:t>
            </a:r>
            <a:r>
              <a:rPr lang="hu-HU" sz="1200" b="1" spc="-10" dirty="0" err="1">
                <a:solidFill>
                  <a:srgbClr val="FFFFFF"/>
                </a:solidFill>
                <a:latin typeface="Aptos"/>
                <a:cs typeface="Aptos"/>
              </a:rPr>
              <a:t>as</a:t>
            </a:r>
            <a:endParaRPr sz="1200" dirty="0">
              <a:latin typeface="Aptos"/>
              <a:cs typeface="Apto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1176000" y="1224838"/>
            <a:ext cx="508000" cy="50800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27000" rIns="0" bIns="0" rtlCol="0">
            <a:spAutoFit/>
          </a:bodyPr>
          <a:lstStyle/>
          <a:p>
            <a:pPr marL="43180">
              <a:lnSpc>
                <a:spcPts val="1420"/>
              </a:lnSpc>
              <a:spcBef>
                <a:spcPts val="1000"/>
              </a:spcBef>
            </a:pPr>
            <a:r>
              <a:rPr sz="1200" b="1" dirty="0">
                <a:solidFill>
                  <a:srgbClr val="052E38"/>
                </a:solidFill>
                <a:latin typeface="Aptos Black"/>
                <a:cs typeface="Aptos Black"/>
              </a:rPr>
              <a:t>26-</a:t>
            </a:r>
            <a:r>
              <a:rPr sz="1200" b="1" spc="-25" dirty="0">
                <a:solidFill>
                  <a:srgbClr val="052E38"/>
                </a:solidFill>
                <a:latin typeface="Aptos Black"/>
                <a:cs typeface="Aptos Black"/>
              </a:rPr>
              <a:t>30</a:t>
            </a:r>
            <a:endParaRPr sz="1200">
              <a:latin typeface="Aptos Black"/>
              <a:cs typeface="Aptos Black"/>
            </a:endParaRPr>
          </a:p>
          <a:p>
            <a:pPr marL="95250">
              <a:lnSpc>
                <a:spcPts val="1180"/>
              </a:lnSpc>
            </a:pPr>
            <a:r>
              <a:rPr sz="1000" spc="-10" dirty="0">
                <a:solidFill>
                  <a:srgbClr val="052E38"/>
                </a:solidFill>
                <a:latin typeface="Aptos"/>
                <a:cs typeface="Aptos"/>
              </a:rPr>
              <a:t>MJ/kg</a:t>
            </a:r>
            <a:endParaRPr sz="1000">
              <a:latin typeface="Aptos"/>
              <a:cs typeface="Apto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1176000" y="1732838"/>
            <a:ext cx="508000" cy="3302000"/>
          </a:xfrm>
          <a:custGeom>
            <a:avLst/>
            <a:gdLst/>
            <a:ahLst/>
            <a:cxnLst/>
            <a:rect l="l" t="t" r="r" b="b"/>
            <a:pathLst>
              <a:path w="508000" h="3302000">
                <a:moveTo>
                  <a:pt x="508000" y="0"/>
                </a:moveTo>
                <a:lnTo>
                  <a:pt x="0" y="0"/>
                </a:lnTo>
                <a:lnTo>
                  <a:pt x="0" y="3302000"/>
                </a:lnTo>
                <a:lnTo>
                  <a:pt x="508000" y="3302000"/>
                </a:lnTo>
                <a:lnTo>
                  <a:pt x="508000" y="0"/>
                </a:lnTo>
                <a:close/>
              </a:path>
            </a:pathLst>
          </a:custGeom>
          <a:solidFill>
            <a:srgbClr val="4FA6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1355001" y="1872545"/>
            <a:ext cx="184666" cy="1404055"/>
          </a:xfrm>
          <a:prstGeom prst="rect">
            <a:avLst/>
          </a:prstGeom>
        </p:spPr>
        <p:txBody>
          <a:bodyPr vert="vert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lang="hu-HU" sz="1200" b="1" spc="-10" dirty="0" err="1">
                <a:solidFill>
                  <a:srgbClr val="FFFFFF"/>
                </a:solidFill>
                <a:latin typeface="Aptos"/>
                <a:cs typeface="Aptos"/>
              </a:rPr>
              <a:t>Bioethanol</a:t>
            </a:r>
            <a:endParaRPr sz="1200" dirty="0">
              <a:latin typeface="Aptos"/>
              <a:cs typeface="Aptos"/>
            </a:endParaRPr>
          </a:p>
        </p:txBody>
      </p:sp>
      <p:sp>
        <p:nvSpPr>
          <p:cNvPr id="17" name="Szövegdoboz 16">
            <a:extLst>
              <a:ext uri="{FF2B5EF4-FFF2-40B4-BE49-F238E27FC236}">
                <a16:creationId xmlns:a16="http://schemas.microsoft.com/office/drawing/2014/main" id="{93F7CDBE-5740-2E8A-03D1-EDB466E3D7AD}"/>
              </a:ext>
            </a:extLst>
          </p:cNvPr>
          <p:cNvSpPr txBox="1"/>
          <p:nvPr/>
        </p:nvSpPr>
        <p:spPr>
          <a:xfrm>
            <a:off x="3048000" y="3244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b="1" spc="-20" dirty="0">
                <a:solidFill>
                  <a:srgbClr val="FFFFFF"/>
                </a:solidFill>
                <a:latin typeface="Aptos"/>
              </a:rPr>
              <a:t>Abfälle (z. B. </a:t>
            </a:r>
            <a:endParaRPr lang="hu-HU" dirty="0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99A9A50-943F-F7AF-685E-341881B21CD0}"/>
              </a:ext>
            </a:extLst>
          </p:cNvPr>
          <p:cNvSpPr/>
          <p:nvPr/>
        </p:nvSpPr>
        <p:spPr>
          <a:xfrm>
            <a:off x="10650848" y="5486400"/>
            <a:ext cx="1541152" cy="1351281"/>
          </a:xfrm>
          <a:prstGeom prst="rect">
            <a:avLst/>
          </a:prstGeom>
          <a:solidFill>
            <a:srgbClr val="7FC75E"/>
          </a:solidFill>
          <a:ln>
            <a:solidFill>
              <a:srgbClr val="7FC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2d96382-d796-4258-9c65-ab182c26ec0d">
      <Terms xmlns="http://schemas.microsoft.com/office/infopath/2007/PartnerControls"/>
    </lcf76f155ced4ddcb4097134ff3c332f>
    <TaxCatchAll xmlns="54fff68a-a987-4a3e-a4ad-a010dfde118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7DD4F22C38E1F43A7FD973CEF5EE48D" ma:contentTypeVersion="13" ma:contentTypeDescription="Ein neues Dokument erstellen." ma:contentTypeScope="" ma:versionID="b8444cf68380e5b01c10a5892daabd1f">
  <xsd:schema xmlns:xsd="http://www.w3.org/2001/XMLSchema" xmlns:xs="http://www.w3.org/2001/XMLSchema" xmlns:p="http://schemas.microsoft.com/office/2006/metadata/properties" xmlns:ns2="62d96382-d796-4258-9c65-ab182c26ec0d" xmlns:ns3="54fff68a-a987-4a3e-a4ad-a010dfde1182" targetNamespace="http://schemas.microsoft.com/office/2006/metadata/properties" ma:root="true" ma:fieldsID="a0bee188af744eaffcf71e01ebf80fb0" ns2:_="" ns3:_="">
    <xsd:import namespace="62d96382-d796-4258-9c65-ab182c26ec0d"/>
    <xsd:import namespace="54fff68a-a987-4a3e-a4ad-a010dfde118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d96382-d796-4258-9c65-ab182c26ec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a432b66f-e972-45e8-bd4c-b94027255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fff68a-a987-4a3e-a4ad-a010dfde118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b901822-6ce4-462a-bbc2-741ff331631b}" ma:internalName="TaxCatchAll" ma:showField="CatchAllData" ma:web="54fff68a-a987-4a3e-a4ad-a010dfde11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C9BF6EA-0F3F-419E-99A1-41174EF88848}">
  <ds:schemaRefs>
    <ds:schemaRef ds:uri="http://schemas.microsoft.com/office/2006/metadata/properties"/>
    <ds:schemaRef ds:uri="http://schemas.microsoft.com/office/infopath/2007/PartnerControls"/>
    <ds:schemaRef ds:uri="62d96382-d796-4258-9c65-ab182c26ec0d"/>
    <ds:schemaRef ds:uri="54fff68a-a987-4a3e-a4ad-a010dfde1182"/>
  </ds:schemaRefs>
</ds:datastoreItem>
</file>

<file path=customXml/itemProps2.xml><?xml version="1.0" encoding="utf-8"?>
<ds:datastoreItem xmlns:ds="http://schemas.openxmlformats.org/officeDocument/2006/customXml" ds:itemID="{558DB573-B0FC-4139-B516-14FE80519D50}"/>
</file>

<file path=customXml/itemProps3.xml><?xml version="1.0" encoding="utf-8"?>
<ds:datastoreItem xmlns:ds="http://schemas.openxmlformats.org/officeDocument/2006/customXml" ds:itemID="{FE3206C1-3995-4F2C-8BC8-D43051EE317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1038</Words>
  <Application>Microsoft Office PowerPoint</Application>
  <PresentationFormat>Szélesvásznú</PresentationFormat>
  <Paragraphs>187</Paragraphs>
  <Slides>11</Slides>
  <Notes>11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5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11</vt:i4>
      </vt:variant>
    </vt:vector>
  </HeadingPairs>
  <TitlesOfParts>
    <vt:vector size="17" baseType="lpstr">
      <vt:lpstr>Aptos</vt:lpstr>
      <vt:lpstr>Aptos Black</vt:lpstr>
      <vt:lpstr>Aptos ExtraBold</vt:lpstr>
      <vt:lpstr>Calibri</vt:lpstr>
      <vt:lpstr>Times New Roman</vt:lpstr>
      <vt:lpstr>Office Theme</vt:lpstr>
      <vt:lpstr>INFORMATIONSPRÄSENTATION ZUM THEMA BIOMASSE</vt:lpstr>
      <vt:lpstr>DER BEGRIFF „BIOMASSE”</vt:lpstr>
      <vt:lpstr>HAUPTTYPEN VON BIOMASSE</vt:lpstr>
      <vt:lpstr>HAUPTTYPEN VON BIOMASSE  Übung</vt:lpstr>
      <vt:lpstr>BIOMASSE UND DER KOHLENSTOFFKREISLAUF</vt:lpstr>
      <vt:lpstr>BIOMASSE ALS ERNEUERBARE ENERGIE</vt:lpstr>
      <vt:lpstr>ENERGETISCHE NUTZUNG VON BIOMASSE</vt:lpstr>
      <vt:lpstr>BIOMASSE-ENERGIEGEWINNUNG</vt:lpstr>
      <vt:lpstr>WIE VIEL ENERGIE LIEFERT BIOMASSE?</vt:lpstr>
      <vt:lpstr>UMWELTAUSWIRKUNGEN – CO₂-FUßABDRUCK</vt:lpstr>
      <vt:lpstr>VIELEN DANK FÜR DIE AUFMERKSAMKEIT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BIOMASSZA TÁJÉKOZTATÁSI WORKSHOP</dc:title>
  <dc:creator>Fleck Adrienn</dc:creator>
  <cp:lastModifiedBy>Fata Hungary</cp:lastModifiedBy>
  <cp:revision>28</cp:revision>
  <cp:lastPrinted>2025-06-10T08:52:44Z</cp:lastPrinted>
  <dcterms:created xsi:type="dcterms:W3CDTF">2025-06-06T15:46:19Z</dcterms:created>
  <dcterms:modified xsi:type="dcterms:W3CDTF">2025-09-09T12:18:48Z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2025-06-06T00:00:00Z</vt:filetime>
  </property>
  <property fmtid="{D5CDD505-2E9C-101B-9397-08002B2CF9AE}" pid="3" name="Creator">
    <vt:lpwstr>Adobe InDesign 20.3 (Windows)</vt:lpwstr>
  </property>
  <property fmtid="{D5CDD505-2E9C-101B-9397-08002B2CF9AE}" pid="4" name="LastSaved">
    <vt:filetime>2025-06-06T00:00:00Z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0x010100D7DD4F22C38E1F43A7FD973CEF5EE48D</vt:lpwstr>
  </property>
  <property fmtid="{D5CDD505-2E9C-101B-9397-08002B2CF9AE}" pid="7" name="MediaServiceImageTags">
    <vt:lpwstr/>
  </property>
</Properties>
</file>